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7" r:id="rId2"/>
    <p:sldId id="270" r:id="rId3"/>
    <p:sldId id="271" r:id="rId4"/>
    <p:sldId id="272" r:id="rId5"/>
    <p:sldId id="273" r:id="rId6"/>
    <p:sldId id="274" r:id="rId7"/>
    <p:sldId id="277" r:id="rId8"/>
    <p:sldId id="280" r:id="rId9"/>
    <p:sldId id="282" r:id="rId10"/>
    <p:sldId id="294" r:id="rId11"/>
    <p:sldId id="297" r:id="rId12"/>
    <p:sldId id="296" r:id="rId13"/>
    <p:sldId id="295" r:id="rId14"/>
    <p:sldId id="281" r:id="rId15"/>
    <p:sldId id="285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8F0"/>
    <a:srgbClr val="D0F0E0"/>
    <a:srgbClr val="339966"/>
    <a:srgbClr val="8EC26A"/>
    <a:srgbClr val="5C8F39"/>
    <a:srgbClr val="6BA743"/>
    <a:srgbClr val="7AB850"/>
    <a:srgbClr val="8FC36B"/>
    <a:srgbClr val="00CC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4" autoAdjust="0"/>
    <p:restoredTop sz="96429" autoAdjust="0"/>
  </p:normalViewPr>
  <p:slideViewPr>
    <p:cSldViewPr snapToGrid="0">
      <p:cViewPr varScale="1">
        <p:scale>
          <a:sx n="59" d="100"/>
          <a:sy n="59" d="100"/>
        </p:scale>
        <p:origin x="108" y="8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學校分布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4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6">
                  <a:tint val="8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>
                  <a:tint val="4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8.5660627122839519E-2"/>
                  <c:y val="0.1604059775774522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2561284505133191"/>
                  <c:y val="8.068593223006899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2735374582903478"/>
                  <c:y val="-7.073413593249536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9442710936568517E-2"/>
                  <c:y val="-0.1306120481842476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34048147646268E-2"/>
                  <c:y val="-0.11643389780121585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255157384284245"/>
                  <c:y val="0.1066569923224262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工作表1!$A$2:$A$7</c:f>
              <c:strCache>
                <c:ptCount val="6"/>
                <c:pt idx="0">
                  <c:v>台大</c:v>
                </c:pt>
                <c:pt idx="1">
                  <c:v>陽明交大</c:v>
                </c:pt>
                <c:pt idx="2">
                  <c:v>中原</c:v>
                </c:pt>
                <c:pt idx="3">
                  <c:v>北醫</c:v>
                </c:pt>
                <c:pt idx="4">
                  <c:v>成大</c:v>
                </c:pt>
                <c:pt idx="5">
                  <c:v>其他</c:v>
                </c:pt>
              </c:strCache>
            </c:strRef>
          </c:cat>
          <c:val>
            <c:numRef>
              <c:f>工作表1!$B$2:$B$7</c:f>
              <c:numCache>
                <c:formatCode>General</c:formatCode>
                <c:ptCount val="6"/>
                <c:pt idx="0">
                  <c:v>5</c:v>
                </c:pt>
                <c:pt idx="1">
                  <c:v>7</c:v>
                </c:pt>
                <c:pt idx="2">
                  <c:v>4</c:v>
                </c:pt>
                <c:pt idx="3">
                  <c:v>6</c:v>
                </c:pt>
                <c:pt idx="4">
                  <c:v>4</c:v>
                </c:pt>
                <c:pt idx="5">
                  <c:v>18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bg1"/>
          </a:solidFill>
          <a:latin typeface="微軟正黑體" panose="020B0604030504040204" pitchFamily="34" charset="-12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案源分布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3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hade val="53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shade val="53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76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hade val="76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shade val="76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tint val="77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tint val="77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tint val="77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6">
                      <a:tint val="54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tint val="54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tint val="54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14136849694218229"/>
                  <c:y val="0.1237916912676215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679222634383247"/>
                  <c:y val="-0.11576158675570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1" i="0" u="none" strike="noStrike" kern="1200" baseline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defRPr>
                    </a:pPr>
                    <a:fld id="{79C2BBD4-420A-4964-B3C0-C0CD4661754D}" type="CATEGORYNAME">
                      <a:rPr lang="en-US" altLang="zh-TW" sz="1400" b="1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pPr algn="l">
                        <a:defRPr sz="14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defRPr>
                      </a:pPr>
                      <a:t>[類別名稱]</a:t>
                    </a:fld>
                    <a:r>
                      <a:rPr lang="en-US" altLang="zh-TW" sz="14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,</a:t>
                    </a:r>
                    <a:r>
                      <a:rPr lang="en-US" altLang="zh-TW" sz="1400" b="1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rPr>
                      <a:t> 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4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</a:defRPr>
                  </a:pPr>
                  <a:endParaRPr lang="zh-TW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15100086099637"/>
                      <c:h val="0.1238895268024415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6.3799463156460789E-2"/>
                  <c:y val="-0.17905315923306181"/>
                </c:manualLayout>
              </c:layout>
              <c:tx>
                <c:rich>
                  <a:bodyPr/>
                  <a:lstStyle/>
                  <a:p>
                    <a:r>
                      <a:rPr lang="zh-TW" altLang="en-US" baseline="0" dirty="0" smtClean="0"/>
                      <a:t>萌芽</a:t>
                    </a:r>
                    <a:r>
                      <a:rPr lang="en-US" altLang="zh-TW" baseline="0" dirty="0" smtClean="0"/>
                      <a:t>, 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2898877140763918E-3"/>
                  <c:y val="-1.1761412686800637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defRPr>
                    </a:pPr>
                    <a:r>
                      <a:rPr lang="zh-TW" altLang="en-US" dirty="0" smtClean="0"/>
                      <a:t>創新醫材</a:t>
                    </a:r>
                    <a:r>
                      <a:rPr lang="en-US" altLang="zh-TW" dirty="0" smtClean="0"/>
                      <a:t>,</a:t>
                    </a:r>
                    <a:r>
                      <a:rPr lang="zh-TW" altLang="en-US" baseline="0" dirty="0" smtClean="0"/>
                      <a:t> </a:t>
                    </a:r>
                    <a:r>
                      <a:rPr lang="en-US" altLang="zh-TW" baseline="0" dirty="0" smtClean="0"/>
                      <a:t>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</a:defRPr>
                  </a:pPr>
                  <a:endParaRPr lang="zh-TW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373951678850707"/>
                      <c:h val="0.1165085540754470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17949991152174005"/>
                  <c:y val="2.025762198349168E-2"/>
                </c:manualLayout>
              </c:layout>
              <c:tx>
                <c:rich>
                  <a:bodyPr/>
                  <a:lstStyle/>
                  <a:p>
                    <a:fld id="{A0B1BC29-B4AE-458E-8B80-955E39232172}" type="CATEGORYNAME">
                      <a:rPr lang="zh-TW" altLang="en-US"/>
                      <a:pPr/>
                      <a:t>[類別名稱]</a:t>
                    </a:fld>
                    <a:r>
                      <a:rPr lang="en-US" altLang="zh-TW" baseline="0" dirty="0"/>
                      <a:t>, </a:t>
                    </a:r>
                    <a:r>
                      <a:rPr lang="en-US" altLang="zh-TW" baseline="0" dirty="0" smtClean="0"/>
                      <a:t>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defRPr>
                </a:pPr>
                <a:endParaRPr lang="zh-TW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工作表1!$A$2:$A$6</c:f>
              <c:strCache>
                <c:ptCount val="5"/>
                <c:pt idx="0">
                  <c:v>Spark</c:v>
                </c:pt>
                <c:pt idx="1">
                  <c:v>STB</c:v>
                </c:pt>
                <c:pt idx="2">
                  <c:v>萌芽計畫</c:v>
                </c:pt>
                <c:pt idx="3">
                  <c:v>創新醫材計畫</c:v>
                </c:pt>
                <c:pt idx="4">
                  <c:v>其他</c:v>
                </c:pt>
              </c:strCache>
            </c:strRef>
          </c:cat>
          <c:val>
            <c:numRef>
              <c:f>工作表1!$B$2:$B$6</c:f>
              <c:numCache>
                <c:formatCode>General</c:formatCode>
                <c:ptCount val="5"/>
                <c:pt idx="0">
                  <c:v>11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83212636595672"/>
          <c:y val="0.24840668230674889"/>
          <c:w val="0.85083684245068725"/>
          <c:h val="0.577317540351500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新創公司數</c:v>
                </c:pt>
              </c:strCache>
            </c:strRef>
          </c:tx>
          <c:spPr>
            <a:solidFill>
              <a:srgbClr val="339966"/>
            </a:solidFill>
            <a:ln>
              <a:noFill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2"/>
            <c:invertIfNegative val="0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339966"/>
              </a:soli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"/>
                  <c:y val="-1.2753068707157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5084518384632356E-3"/>
                  <c:y val="1.01565330690346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6760172402108926E-17"/>
                  <c:y val="-1.2753068707157719E-2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 smtClean="0"/>
                      <a:t>9</a:t>
                    </a:r>
                    <a:endParaRPr lang="en-US" altLang="zh-TW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9.56480153036824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zh-TW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工作表1!$A$2:$A$5</c:f>
              <c:strCache>
                <c:ptCount val="4"/>
                <c:pt idx="0">
                  <c:v>&gt;1億</c:v>
                </c:pt>
                <c:pt idx="1">
                  <c:v>1千萬~1億</c:v>
                </c:pt>
                <c:pt idx="2">
                  <c:v>&lt;1千萬</c:v>
                </c:pt>
                <c:pt idx="3">
                  <c:v>解散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5</c:v>
                </c:pt>
                <c:pt idx="1">
                  <c:v>10</c:v>
                </c:pt>
                <c:pt idx="2">
                  <c:v>9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39-E54D-93B2-642415D1DC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30000240"/>
        <c:axId val="429998064"/>
      </c:barChart>
      <c:catAx>
        <c:axId val="430000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pPr>
            <a:endParaRPr lang="zh-TW"/>
          </a:p>
        </c:txPr>
        <c:crossAx val="429998064"/>
        <c:crosses val="autoZero"/>
        <c:auto val="1"/>
        <c:lblAlgn val="ctr"/>
        <c:lblOffset val="100"/>
        <c:noMultiLvlLbl val="0"/>
      </c:catAx>
      <c:valAx>
        <c:axId val="429998064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zh-TW"/>
          </a:p>
        </c:txPr>
        <c:crossAx val="430000240"/>
        <c:crosses val="autoZero"/>
        <c:crossBetween val="between"/>
        <c:majorUnit val="2"/>
        <c:minorUnit val="1"/>
      </c:valAx>
      <c:spPr>
        <a:solidFill>
          <a:srgbClr val="8EC26A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32000-0297-46AD-8A79-292A27F3AF4B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08DC0-A289-4344-AF0B-F758E4A2FA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39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08DC0-A289-4344-AF0B-F758E4A2FA0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753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08DC0-A289-4344-AF0B-F758E4A2FA0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40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08DC0-A289-4344-AF0B-F758E4A2FA0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577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08DC0-A289-4344-AF0B-F758E4A2FA0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762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008DC0-A289-4344-AF0B-F758E4A2FA0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61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82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74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25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70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50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97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25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669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64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42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21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A45CF-D6B3-48EB-AE20-A71CB1E7A92A}" type="datetimeFigureOut">
              <a:rPr lang="zh-TW" altLang="en-US" smtClean="0"/>
              <a:t>2022/7/27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CA80F-0490-4946-8787-8AEB4351EB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45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直角三角形 11"/>
          <p:cNvSpPr/>
          <p:nvPr/>
        </p:nvSpPr>
        <p:spPr>
          <a:xfrm rot="8100000">
            <a:off x="4752339" y="3965148"/>
            <a:ext cx="5991419" cy="5870818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8100000">
            <a:off x="5200248" y="4267957"/>
            <a:ext cx="5180715" cy="5198374"/>
          </a:xfrm>
          <a:prstGeom prst="rtTriangle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直角三角形 30"/>
          <p:cNvSpPr/>
          <p:nvPr/>
        </p:nvSpPr>
        <p:spPr>
          <a:xfrm rot="18900000">
            <a:off x="6027752" y="-1768862"/>
            <a:ext cx="3525707" cy="3537724"/>
          </a:xfrm>
          <a:prstGeom prst="rtTriangle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 rot="2700000">
            <a:off x="9347632" y="1319124"/>
            <a:ext cx="2356352" cy="2356352"/>
          </a:xfrm>
          <a:prstGeom prst="rect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1175860" y="4372815"/>
            <a:ext cx="4756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醫療器材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領域</a:t>
            </a:r>
            <a:endParaRPr lang="zh-CN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任意多边形 42"/>
          <p:cNvSpPr/>
          <p:nvPr/>
        </p:nvSpPr>
        <p:spPr>
          <a:xfrm>
            <a:off x="11036869" y="7346"/>
            <a:ext cx="1155132" cy="1561048"/>
          </a:xfrm>
          <a:custGeom>
            <a:avLst/>
            <a:gdLst>
              <a:gd name="connsiteX0" fmla="*/ 405915 w 1155132"/>
              <a:gd name="connsiteY0" fmla="*/ 0 h 1561048"/>
              <a:gd name="connsiteX1" fmla="*/ 1155132 w 1155132"/>
              <a:gd name="connsiteY1" fmla="*/ 0 h 1561048"/>
              <a:gd name="connsiteX2" fmla="*/ 1155132 w 1155132"/>
              <a:gd name="connsiteY2" fmla="*/ 1561048 h 1561048"/>
              <a:gd name="connsiteX3" fmla="*/ 0 w 1155132"/>
              <a:gd name="connsiteY3" fmla="*/ 405915 h 1561048"/>
              <a:gd name="connsiteX4" fmla="*/ 405915 w 1155132"/>
              <a:gd name="connsiteY4" fmla="*/ 0 h 156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32" h="1561048">
                <a:moveTo>
                  <a:pt x="405915" y="0"/>
                </a:moveTo>
                <a:lnTo>
                  <a:pt x="1155132" y="0"/>
                </a:lnTo>
                <a:lnTo>
                  <a:pt x="1155132" y="1561048"/>
                </a:lnTo>
                <a:lnTo>
                  <a:pt x="0" y="405915"/>
                </a:lnTo>
                <a:lnTo>
                  <a:pt x="405915" y="0"/>
                </a:lnTo>
                <a:close/>
              </a:path>
            </a:pathLst>
          </a:cu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57" b="100000" l="0" r="100000">
                        <a14:foregroundMark x1="43701" y1="18182" x2="43701" y2="18182"/>
                        <a14:foregroundMark x1="45373" y1="57071" x2="45373" y2="57071"/>
                        <a14:foregroundMark x1="53400" y1="53030" x2="53400" y2="53030"/>
                        <a14:foregroundMark x1="37012" y1="47475" x2="37012" y2="47475"/>
                        <a14:foregroundMark x1="40022" y1="53030" x2="40022" y2="53030"/>
                        <a14:foregroundMark x1="49944" y1="56397" x2="49944" y2="56397"/>
                        <a14:foregroundMark x1="55184" y1="46801" x2="55184" y2="46801"/>
                        <a14:foregroundMark x1="13155" y1="69529" x2="13155" y2="69529"/>
                        <a14:foregroundMark x1="23523" y1="66330" x2="23523" y2="66330"/>
                        <a14:foregroundMark x1="26867" y1="65993" x2="26867" y2="65993"/>
                        <a14:foregroundMark x1="25641" y1="79461" x2="25641" y2="79461"/>
                        <a14:foregroundMark x1="34225" y1="68182" x2="34225" y2="68182"/>
                        <a14:foregroundMark x1="49721" y1="66667" x2="49721" y2="66667"/>
                        <a14:foregroundMark x1="52062" y1="74579" x2="52062" y2="74579"/>
                        <a14:foregroundMark x1="46600" y1="75589" x2="46600" y2="75589"/>
                        <a14:foregroundMark x1="50613" y1="69192" x2="50613" y2="69192"/>
                        <a14:foregroundMark x1="48718" y1="69529" x2="48718" y2="69529"/>
                        <a14:foregroundMark x1="62876" y1="73232" x2="62876" y2="73232"/>
                        <a14:foregroundMark x1="59086" y1="70370" x2="59086" y2="70370"/>
                        <a14:foregroundMark x1="70680" y1="70370" x2="70680" y2="70370"/>
                        <a14:foregroundMark x1="85953" y1="73569" x2="85953" y2="73569"/>
                        <a14:foregroundMark x1="87402" y1="67172" x2="87402" y2="67172"/>
                        <a14:foregroundMark x1="92531" y1="73906" x2="92531" y2="73906"/>
                        <a14:foregroundMark x1="83166" y1="76431" x2="83166" y2="76431"/>
                        <a14:foregroundMark x1="6800" y1="89057" x2="6800" y2="89057"/>
                        <a14:foregroundMark x1="10256" y1="88384" x2="10256" y2="88384"/>
                        <a14:foregroundMark x1="10814" y1="86869" x2="10814" y2="86869"/>
                        <a14:foregroundMark x1="12932" y1="87879" x2="12932" y2="87879"/>
                        <a14:foregroundMark x1="15608" y1="88384" x2="15608" y2="88384"/>
                        <a14:foregroundMark x1="21739" y1="88384" x2="21739" y2="88384"/>
                        <a14:foregroundMark x1="24861" y1="89057" x2="24861" y2="89057"/>
                        <a14:foregroundMark x1="28874" y1="87374" x2="28874" y2="87374"/>
                        <a14:foregroundMark x1="32219" y1="88552" x2="32219" y2="88552"/>
                        <a14:foregroundMark x1="36343" y1="89057" x2="36343" y2="89057"/>
                        <a14:foregroundMark x1="41360" y1="88889" x2="41360" y2="88889"/>
                        <a14:foregroundMark x1="45151" y1="88384" x2="45151" y2="88384"/>
                        <a14:foregroundMark x1="47826" y1="88552" x2="47826" y2="88552"/>
                        <a14:foregroundMark x1="50390" y1="88889" x2="50390" y2="88889"/>
                        <a14:foregroundMark x1="51839" y1="89057" x2="51839" y2="89057"/>
                        <a14:foregroundMark x1="52285" y1="86869" x2="52285" y2="86869"/>
                        <a14:foregroundMark x1="54738" y1="89899" x2="54738" y2="89899"/>
                        <a14:foregroundMark x1="56856" y1="88215" x2="56856" y2="88215"/>
                        <a14:foregroundMark x1="58417" y1="89731" x2="58417" y2="89731"/>
                        <a14:foregroundMark x1="58528" y1="86364" x2="58417" y2="86364"/>
                        <a14:foregroundMark x1="60758" y1="89226" x2="60758" y2="89226"/>
                        <a14:foregroundMark x1="63657" y1="89899" x2="63657" y2="89899"/>
                        <a14:foregroundMark x1="65329" y1="88889" x2="65329" y2="88889"/>
                        <a14:foregroundMark x1="67224" y1="87374" x2="67224" y2="87374"/>
                        <a14:foregroundMark x1="69342" y1="88384" x2="69342" y2="88384"/>
                        <a14:foregroundMark x1="73021" y1="89226" x2="73021" y2="89226"/>
                        <a14:foregroundMark x1="77592" y1="86869" x2="77592" y2="86869"/>
                        <a14:foregroundMark x1="81382" y1="89562" x2="81382" y2="89562"/>
                        <a14:foregroundMark x1="83724" y1="88552" x2="83724" y2="88552"/>
                        <a14:foregroundMark x1="86399" y1="88889" x2="86399" y2="88889"/>
                        <a14:foregroundMark x1="88629" y1="88721" x2="88629" y2="88721"/>
                        <a14:foregroundMark x1="91193" y1="88721" x2="91193" y2="887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823" y="2191153"/>
            <a:ext cx="2978433" cy="197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4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/>
          <p:nvPr/>
        </p:nvSpPr>
        <p:spPr>
          <a:xfrm>
            <a:off x="755576" y="306194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案源遴選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 bwMode="auto">
          <a:xfrm>
            <a:off x="755576" y="952525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">
            <a:extLst>
              <a:ext uri="{FF2B5EF4-FFF2-40B4-BE49-F238E27FC236}">
                <a16:creationId xmlns:a16="http://schemas.microsoft.com/office/drawing/2014/main" xmlns="" id="{FE31AD7E-CFC1-418F-98A2-18CC1568DE7A}"/>
              </a:ext>
            </a:extLst>
          </p:cNvPr>
          <p:cNvGrpSpPr/>
          <p:nvPr/>
        </p:nvGrpSpPr>
        <p:grpSpPr>
          <a:xfrm>
            <a:off x="0" y="2518860"/>
            <a:ext cx="11431630" cy="1405526"/>
            <a:chOff x="0" y="2023474"/>
            <a:chExt cx="11431630" cy="1405526"/>
          </a:xfrm>
          <a:solidFill>
            <a:srgbClr val="339966"/>
          </a:solidFill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xmlns="" id="{4C0A3FD7-9EFF-42EC-8BCC-8DC54EFB8BBE}"/>
                </a:ext>
              </a:extLst>
            </p:cNvPr>
            <p:cNvSpPr/>
            <p:nvPr userDrawn="1"/>
          </p:nvSpPr>
          <p:spPr>
            <a:xfrm>
              <a:off x="0" y="3200400"/>
              <a:ext cx="6135482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xmlns="" id="{3413F97A-86EF-43CD-8CB7-E32D10AD6927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5">
              <a:extLst>
                <a:ext uri="{FF2B5EF4-FFF2-40B4-BE49-F238E27FC236}">
                  <a16:creationId xmlns:a16="http://schemas.microsoft.com/office/drawing/2014/main" xmlns="" id="{7203772E-A1FB-4E49-8AF7-B31C59999691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6">
            <a:extLst>
              <a:ext uri="{FF2B5EF4-FFF2-40B4-BE49-F238E27FC236}">
                <a16:creationId xmlns:a16="http://schemas.microsoft.com/office/drawing/2014/main" xmlns="" id="{A31E7180-931A-4C17-9E5B-1625B2C7DEC1}"/>
              </a:ext>
            </a:extLst>
          </p:cNvPr>
          <p:cNvGrpSpPr/>
          <p:nvPr/>
        </p:nvGrpSpPr>
        <p:grpSpPr>
          <a:xfrm rot="10800000">
            <a:off x="5518929" y="4127974"/>
            <a:ext cx="6673071" cy="1405526"/>
            <a:chOff x="4758559" y="2023474"/>
            <a:chExt cx="6673071" cy="1405526"/>
          </a:xfrm>
          <a:solidFill>
            <a:srgbClr val="339966"/>
          </a:solidFill>
        </p:grpSpPr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xmlns="" id="{AE8DF00D-8E76-4614-88B8-767E8BE23F4E}"/>
                </a:ext>
              </a:extLst>
            </p:cNvPr>
            <p:cNvSpPr/>
            <p:nvPr userDrawn="1"/>
          </p:nvSpPr>
          <p:spPr>
            <a:xfrm>
              <a:off x="4758559" y="3200400"/>
              <a:ext cx="1376923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xmlns="" id="{8531C40D-47AF-4709-89BF-A81A115A5003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9">
              <a:extLst>
                <a:ext uri="{FF2B5EF4-FFF2-40B4-BE49-F238E27FC236}">
                  <a16:creationId xmlns:a16="http://schemas.microsoft.com/office/drawing/2014/main" xmlns="" id="{BF08A5D7-6365-49D1-8A3E-659608ED742D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矩形 29"/>
          <p:cNvSpPr/>
          <p:nvPr/>
        </p:nvSpPr>
        <p:spPr>
          <a:xfrm>
            <a:off x="478344" y="4267586"/>
            <a:ext cx="5567496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進案初步評估準則</a:t>
            </a:r>
            <a:r>
              <a:rPr lang="en-US" altLang="zh-TW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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創業決心？非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</a:t>
            </a:r>
            <a:r>
              <a:rPr lang="zh-TW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國科會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</a:p>
          <a:p>
            <a:pPr>
              <a:lnSpc>
                <a:spcPct val="150000"/>
              </a:lnSpc>
            </a:pP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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核心技術？具有智財保護及概念驗證資料</a:t>
            </a:r>
          </a:p>
          <a:p>
            <a:pPr>
              <a:lnSpc>
                <a:spcPct val="150000"/>
              </a:lnSpc>
            </a:pP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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誰用？具有臨床</a:t>
            </a:r>
            <a:r>
              <a:rPr lang="en-US" altLang="zh-TW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unmet medical need</a:t>
            </a:r>
          </a:p>
          <a:p>
            <a:pPr>
              <a:lnSpc>
                <a:spcPct val="150000"/>
              </a:lnSpc>
            </a:pP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anose="05000000000000000000" pitchFamily="2" charset="2"/>
              </a:rPr>
              <a:t></a:t>
            </a:r>
            <a:r>
              <a:rPr lang="zh-TW" altLang="en-US" sz="17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誰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買單？市場評估</a:t>
            </a:r>
            <a:r>
              <a:rPr lang="en-US" altLang="zh-TW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7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商業模式</a:t>
            </a:r>
          </a:p>
        </p:txBody>
      </p:sp>
      <p:sp>
        <p:nvSpPr>
          <p:cNvPr id="31" name="矩形 30"/>
          <p:cNvSpPr/>
          <p:nvPr/>
        </p:nvSpPr>
        <p:spPr>
          <a:xfrm>
            <a:off x="569663" y="1034118"/>
            <a:ext cx="5431006" cy="2632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醫療器材管理法第</a:t>
            </a:r>
            <a:r>
              <a: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條定義醫療器材為</a:t>
            </a:r>
            <a:r>
              <a: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「本法所稱醫療器材，指儀器、器械、用具、物質、軟體、體外診斷試劑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及其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相關物品，其設計及使用係以藥理、免疫、代謝或化學以外之方法</a:t>
            </a:r>
            <a:r>
              <a:rPr lang="zh-TW" altLang="en-US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作用於</a:t>
            </a: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人體，而達成下列主要功能之一者：</a:t>
            </a:r>
          </a:p>
          <a:p>
            <a:pPr>
              <a:lnSpc>
                <a:spcPct val="150000"/>
              </a:lnSpc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一、診斷、治療、緩解或直接預防人類疾病。</a:t>
            </a:r>
          </a:p>
          <a:p>
            <a:pPr>
              <a:lnSpc>
                <a:spcPct val="150000"/>
              </a:lnSpc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二、調節或改善人體結構及機能。</a:t>
            </a:r>
          </a:p>
          <a:p>
            <a:pPr>
              <a:lnSpc>
                <a:spcPct val="150000"/>
              </a:lnSpc>
            </a:pPr>
            <a:r>
              <a:rPr lang="zh-TW" altLang="en-US" sz="1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三、調節生育。」</a:t>
            </a:r>
          </a:p>
        </p:txBody>
      </p:sp>
      <p:sp>
        <p:nvSpPr>
          <p:cNvPr id="32" name="자유형: 도형 13">
            <a:extLst>
              <a:ext uri="{FF2B5EF4-FFF2-40B4-BE49-F238E27FC236}">
                <a16:creationId xmlns:a16="http://schemas.microsoft.com/office/drawing/2014/main" xmlns="" id="{D084DDB6-9B4C-4F49-94FC-7737F0F904AA}"/>
              </a:ext>
            </a:extLst>
          </p:cNvPr>
          <p:cNvSpPr/>
          <p:nvPr/>
        </p:nvSpPr>
        <p:spPr>
          <a:xfrm>
            <a:off x="233054" y="1100300"/>
            <a:ext cx="293008" cy="271962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3" name="자유형: 도형 14">
            <a:extLst>
              <a:ext uri="{FF2B5EF4-FFF2-40B4-BE49-F238E27FC236}">
                <a16:creationId xmlns:a16="http://schemas.microsoft.com/office/drawing/2014/main" xmlns="" id="{602BCE28-9ED6-4B1C-A795-AFF899DEC8BF}"/>
              </a:ext>
            </a:extLst>
          </p:cNvPr>
          <p:cNvSpPr/>
          <p:nvPr/>
        </p:nvSpPr>
        <p:spPr>
          <a:xfrm rot="10800000">
            <a:off x="5728995" y="3330637"/>
            <a:ext cx="292608" cy="246888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4" name="자유형: 도형 13">
            <a:extLst>
              <a:ext uri="{FF2B5EF4-FFF2-40B4-BE49-F238E27FC236}">
                <a16:creationId xmlns:a16="http://schemas.microsoft.com/office/drawing/2014/main" xmlns="" id="{D084DDB6-9B4C-4F49-94FC-7737F0F904AA}"/>
              </a:ext>
            </a:extLst>
          </p:cNvPr>
          <p:cNvSpPr/>
          <p:nvPr/>
        </p:nvSpPr>
        <p:spPr>
          <a:xfrm>
            <a:off x="233054" y="4016411"/>
            <a:ext cx="293008" cy="244825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5" name="자유형: 도형 14">
            <a:extLst>
              <a:ext uri="{FF2B5EF4-FFF2-40B4-BE49-F238E27FC236}">
                <a16:creationId xmlns:a16="http://schemas.microsoft.com/office/drawing/2014/main" xmlns="" id="{602BCE28-9ED6-4B1C-A795-AFF899DEC8BF}"/>
              </a:ext>
            </a:extLst>
          </p:cNvPr>
          <p:cNvSpPr/>
          <p:nvPr/>
        </p:nvSpPr>
        <p:spPr>
          <a:xfrm rot="10800000">
            <a:off x="5732043" y="5992095"/>
            <a:ext cx="292608" cy="246888"/>
          </a:xfrm>
          <a:custGeom>
            <a:avLst/>
            <a:gdLst/>
            <a:ahLst/>
            <a:cxnLst/>
            <a:rect l="l" t="t" r="r" b="b"/>
            <a:pathLst>
              <a:path w="282415" h="261194">
                <a:moveTo>
                  <a:pt x="258472" y="0"/>
                </a:moveTo>
                <a:lnTo>
                  <a:pt x="282415" y="38091"/>
                </a:lnTo>
                <a:cubicBezTo>
                  <a:pt x="262463" y="46435"/>
                  <a:pt x="247771" y="58859"/>
                  <a:pt x="238339" y="75365"/>
                </a:cubicBezTo>
                <a:cubicBezTo>
                  <a:pt x="228907" y="91871"/>
                  <a:pt x="223647" y="115905"/>
                  <a:pt x="222558" y="147466"/>
                </a:cubicBezTo>
                <a:lnTo>
                  <a:pt x="273709" y="147466"/>
                </a:lnTo>
                <a:lnTo>
                  <a:pt x="273709" y="261194"/>
                </a:lnTo>
                <a:lnTo>
                  <a:pt x="168687" y="261194"/>
                </a:lnTo>
                <a:lnTo>
                  <a:pt x="168687" y="171408"/>
                </a:lnTo>
                <a:cubicBezTo>
                  <a:pt x="168687" y="122797"/>
                  <a:pt x="174491" y="87609"/>
                  <a:pt x="186100" y="65843"/>
                </a:cubicBezTo>
                <a:cubicBezTo>
                  <a:pt x="201336" y="36821"/>
                  <a:pt x="225460" y="14874"/>
                  <a:pt x="258472" y="0"/>
                </a:cubicBezTo>
                <a:close/>
                <a:moveTo>
                  <a:pt x="89785" y="0"/>
                </a:moveTo>
                <a:lnTo>
                  <a:pt x="113728" y="38091"/>
                </a:lnTo>
                <a:cubicBezTo>
                  <a:pt x="93775" y="46435"/>
                  <a:pt x="79083" y="58859"/>
                  <a:pt x="69651" y="75365"/>
                </a:cubicBezTo>
                <a:cubicBezTo>
                  <a:pt x="60219" y="91871"/>
                  <a:pt x="54959" y="115905"/>
                  <a:pt x="53871" y="147466"/>
                </a:cubicBezTo>
                <a:lnTo>
                  <a:pt x="105021" y="147466"/>
                </a:lnTo>
                <a:lnTo>
                  <a:pt x="105021" y="261194"/>
                </a:lnTo>
                <a:lnTo>
                  <a:pt x="0" y="261194"/>
                </a:lnTo>
                <a:lnTo>
                  <a:pt x="0" y="171408"/>
                </a:lnTo>
                <a:cubicBezTo>
                  <a:pt x="0" y="122797"/>
                  <a:pt x="5804" y="87609"/>
                  <a:pt x="17413" y="65843"/>
                </a:cubicBezTo>
                <a:cubicBezTo>
                  <a:pt x="32649" y="36821"/>
                  <a:pt x="56773" y="14874"/>
                  <a:pt x="8978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" name="矩形 1"/>
          <p:cNvSpPr/>
          <p:nvPr/>
        </p:nvSpPr>
        <p:spPr>
          <a:xfrm>
            <a:off x="6677129" y="3595712"/>
            <a:ext cx="343299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開發產品為風險等級第二級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(Class II)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以上醫材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，並聚焦結合</a:t>
            </a:r>
            <a:r>
              <a:rPr lang="en-US" altLang="zh-TW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Bio-ICT 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精準健康品項</a:t>
            </a:r>
            <a:endParaRPr lang="en-US" altLang="zh-TW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212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/>
          <p:nvPr/>
        </p:nvSpPr>
        <p:spPr>
          <a:xfrm>
            <a:off x="854199" y="314236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育苗計畫</a:t>
            </a: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績效</a:t>
            </a:r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成果</a:t>
            </a:r>
            <a:r>
              <a:rPr lang="en-US" altLang="zh-TW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(1/3)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537213" y="2036149"/>
            <a:ext cx="10945216" cy="4365020"/>
            <a:chOff x="-202544" y="1482347"/>
            <a:chExt cx="12253238" cy="4858410"/>
          </a:xfrm>
        </p:grpSpPr>
        <p:grpSp>
          <p:nvGrpSpPr>
            <p:cNvPr id="7" name="群組 6"/>
            <p:cNvGrpSpPr/>
            <p:nvPr/>
          </p:nvGrpSpPr>
          <p:grpSpPr>
            <a:xfrm>
              <a:off x="-202544" y="1482347"/>
              <a:ext cx="7295074" cy="4858410"/>
              <a:chOff x="-156824" y="1208027"/>
              <a:chExt cx="7295074" cy="4858410"/>
            </a:xfrm>
          </p:grpSpPr>
          <p:grpSp>
            <p:nvGrpSpPr>
              <p:cNvPr id="12" name="群組 11"/>
              <p:cNvGrpSpPr/>
              <p:nvPr/>
            </p:nvGrpSpPr>
            <p:grpSpPr>
              <a:xfrm>
                <a:off x="1130481" y="1208027"/>
                <a:ext cx="4666816" cy="4671565"/>
                <a:chOff x="6395502" y="1905982"/>
                <a:chExt cx="2081044" cy="2945779"/>
              </a:xfrm>
            </p:grpSpPr>
            <p:sp>
              <p:nvSpPr>
                <p:cNvPr id="14" name="圆角矩形 22"/>
                <p:cNvSpPr>
                  <a:spLocks noChangeAspect="1"/>
                </p:cNvSpPr>
                <p:nvPr/>
              </p:nvSpPr>
              <p:spPr>
                <a:xfrm>
                  <a:off x="6395502" y="1905982"/>
                  <a:ext cx="2081044" cy="2945779"/>
                </a:xfrm>
                <a:prstGeom prst="roundRect">
                  <a:avLst>
                    <a:gd name="adj" fmla="val 1429"/>
                  </a:avLst>
                </a:prstGeom>
                <a:noFill/>
                <a:ln w="28575" cap="flat" cmpd="sng" algn="ctr">
                  <a:solidFill>
                    <a:srgbClr val="A5A5A5">
                      <a:lumMod val="60000"/>
                      <a:lumOff val="40000"/>
                    </a:srgbClr>
                  </a:solidFill>
                  <a:prstDash val="solid"/>
                </a:ln>
                <a:effectLst/>
              </p:spPr>
              <p:txBody>
                <a:bodyPr lIns="257097" tIns="642743" rIns="257097" bIns="321372" anchor="ctr"/>
                <a:lstStyle/>
                <a:p>
                  <a:pPr algn="just">
                    <a:lnSpc>
                      <a:spcPct val="120000"/>
                    </a:lnSpc>
                    <a:spcBef>
                      <a:spcPts val="536"/>
                    </a:spcBef>
                    <a:spcAft>
                      <a:spcPts val="536"/>
                    </a:spcAft>
                    <a:defRPr/>
                  </a:pPr>
                  <a:endParaRPr lang="zh-CN" altLang="en-US" sz="1400" kern="0" dirty="0">
                    <a:solidFill>
                      <a:srgbClr val="454545"/>
                    </a:solidFill>
                    <a:latin typeface="Arial"/>
                    <a:ea typeface="微軟正黑體"/>
                  </a:endParaRPr>
                </a:p>
              </p:txBody>
            </p:sp>
            <p:sp>
              <p:nvSpPr>
                <p:cNvPr id="15" name="任意多边形 25"/>
                <p:cNvSpPr/>
                <p:nvPr/>
              </p:nvSpPr>
              <p:spPr>
                <a:xfrm>
                  <a:off x="6801991" y="1905982"/>
                  <a:ext cx="1291989" cy="329130"/>
                </a:xfrm>
                <a:custGeom>
                  <a:avLst/>
                  <a:gdLst>
                    <a:gd name="connsiteX0" fmla="*/ 0 w 2600830"/>
                    <a:gd name="connsiteY0" fmla="*/ 0 h 649288"/>
                    <a:gd name="connsiteX1" fmla="*/ 2600830 w 2600830"/>
                    <a:gd name="connsiteY1" fmla="*/ 0 h 649288"/>
                    <a:gd name="connsiteX2" fmla="*/ 2520047 w 2600830"/>
                    <a:gd name="connsiteY2" fmla="*/ 89402 h 649288"/>
                    <a:gd name="connsiteX3" fmla="*/ 1945040 w 2600830"/>
                    <a:gd name="connsiteY3" fmla="*/ 646112 h 649288"/>
                    <a:gd name="connsiteX4" fmla="*/ 648052 w 2600830"/>
                    <a:gd name="connsiteY4" fmla="*/ 649287 h 649288"/>
                    <a:gd name="connsiteX5" fmla="*/ 77908 w 2600830"/>
                    <a:gd name="connsiteY5" fmla="*/ 84156 h 6492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600830" h="649288">
                      <a:moveTo>
                        <a:pt x="0" y="0"/>
                      </a:moveTo>
                      <a:lnTo>
                        <a:pt x="2600830" y="0"/>
                      </a:lnTo>
                      <a:lnTo>
                        <a:pt x="2520047" y="89402"/>
                      </a:lnTo>
                      <a:cubicBezTo>
                        <a:pt x="2351572" y="318525"/>
                        <a:pt x="2323328" y="645186"/>
                        <a:pt x="1945040" y="646112"/>
                      </a:cubicBezTo>
                      <a:lnTo>
                        <a:pt x="648052" y="649287"/>
                      </a:lnTo>
                      <a:cubicBezTo>
                        <a:pt x="269764" y="650213"/>
                        <a:pt x="245977" y="310819"/>
                        <a:pt x="77908" y="84156"/>
                      </a:cubicBezTo>
                      <a:close/>
                    </a:path>
                  </a:pathLst>
                </a:custGeom>
                <a:solidFill>
                  <a:srgbClr val="339966"/>
                </a:solidFill>
                <a:ln w="3175" cap="flat" cmpd="sng" algn="ctr">
                  <a:solidFill>
                    <a:sysClr val="window" lastClr="FFFFFF">
                      <a:lumMod val="75000"/>
                    </a:sysClr>
                  </a:solidFill>
                  <a:prstDash val="solid"/>
                </a:ln>
                <a:effectLst/>
              </p:spPr>
              <p:txBody>
                <a:bodyPr lIns="81628" tIns="40814" rIns="81628" bIns="40814" anchor="ctr"/>
                <a:lstStyle/>
                <a:p>
                  <a:pPr algn="ctr">
                    <a:defRPr/>
                  </a:pPr>
                  <a:r>
                    <a:rPr lang="zh-TW" altLang="en-US" sz="1600" b="1" kern="0" dirty="0">
                      <a:solidFill>
                        <a:prstClr val="white"/>
                      </a:solidFill>
                      <a:latin typeface="Arial"/>
                      <a:ea typeface="微軟正黑體"/>
                    </a:rPr>
                    <a:t>學校分布</a:t>
                  </a:r>
                  <a:endParaRPr lang="zh-CN" altLang="en-US" sz="1600" b="1" kern="0" dirty="0">
                    <a:solidFill>
                      <a:prstClr val="white"/>
                    </a:solidFill>
                    <a:latin typeface="Arial"/>
                    <a:ea typeface="微軟正黑體"/>
                  </a:endParaRPr>
                </a:p>
              </p:txBody>
            </p:sp>
          </p:grpSp>
          <p:graphicFrame>
            <p:nvGraphicFramePr>
              <p:cNvPr id="13" name="圖表 12"/>
              <p:cNvGraphicFramePr/>
              <p:nvPr>
                <p:extLst>
                  <p:ext uri="{D42A27DB-BD31-4B8C-83A1-F6EECF244321}">
                    <p14:modId xmlns:p14="http://schemas.microsoft.com/office/powerpoint/2010/main" val="781342730"/>
                  </p:ext>
                </p:extLst>
              </p:nvPr>
            </p:nvGraphicFramePr>
            <p:xfrm>
              <a:off x="-156824" y="1543659"/>
              <a:ext cx="7295074" cy="452277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  <p:grpSp>
          <p:nvGrpSpPr>
            <p:cNvPr id="8" name="群組 7"/>
            <p:cNvGrpSpPr/>
            <p:nvPr/>
          </p:nvGrpSpPr>
          <p:grpSpPr>
            <a:xfrm>
              <a:off x="6376089" y="1482347"/>
              <a:ext cx="4666816" cy="4668259"/>
              <a:chOff x="6395502" y="1905982"/>
              <a:chExt cx="2081044" cy="2943694"/>
            </a:xfrm>
          </p:grpSpPr>
          <p:sp>
            <p:nvSpPr>
              <p:cNvPr id="10" name="圆角矩形 22"/>
              <p:cNvSpPr>
                <a:spLocks noChangeAspect="1"/>
              </p:cNvSpPr>
              <p:nvPr/>
            </p:nvSpPr>
            <p:spPr>
              <a:xfrm>
                <a:off x="6395502" y="1905982"/>
                <a:ext cx="2081044" cy="2943694"/>
              </a:xfrm>
              <a:prstGeom prst="roundRect">
                <a:avLst>
                  <a:gd name="adj" fmla="val 1429"/>
                </a:avLst>
              </a:prstGeom>
              <a:noFill/>
              <a:ln w="28575" cap="flat" cmpd="sng" algn="ctr">
                <a:solidFill>
                  <a:srgbClr val="A5A5A5">
                    <a:lumMod val="60000"/>
                    <a:lumOff val="40000"/>
                  </a:srgbClr>
                </a:solidFill>
                <a:prstDash val="solid"/>
              </a:ln>
              <a:effectLst/>
            </p:spPr>
            <p:txBody>
              <a:bodyPr lIns="257097" tIns="642743" rIns="257097" bIns="321372" anchor="ctr"/>
              <a:lstStyle/>
              <a:p>
                <a:pPr algn="just">
                  <a:lnSpc>
                    <a:spcPct val="120000"/>
                  </a:lnSpc>
                  <a:spcBef>
                    <a:spcPts val="536"/>
                  </a:spcBef>
                  <a:spcAft>
                    <a:spcPts val="536"/>
                  </a:spcAft>
                  <a:defRPr/>
                </a:pPr>
                <a:endParaRPr lang="zh-CN" altLang="en-US" sz="1400" kern="0" dirty="0">
                  <a:solidFill>
                    <a:srgbClr val="454545"/>
                  </a:solidFill>
                  <a:latin typeface="Arial"/>
                  <a:ea typeface="微軟正黑體"/>
                </a:endParaRPr>
              </a:p>
            </p:txBody>
          </p:sp>
          <p:sp>
            <p:nvSpPr>
              <p:cNvPr id="11" name="任意多边形 25"/>
              <p:cNvSpPr/>
              <p:nvPr/>
            </p:nvSpPr>
            <p:spPr>
              <a:xfrm>
                <a:off x="6801991" y="1905982"/>
                <a:ext cx="1291989" cy="329130"/>
              </a:xfrm>
              <a:custGeom>
                <a:avLst/>
                <a:gdLst>
                  <a:gd name="connsiteX0" fmla="*/ 0 w 2600830"/>
                  <a:gd name="connsiteY0" fmla="*/ 0 h 649288"/>
                  <a:gd name="connsiteX1" fmla="*/ 2600830 w 2600830"/>
                  <a:gd name="connsiteY1" fmla="*/ 0 h 649288"/>
                  <a:gd name="connsiteX2" fmla="*/ 2520047 w 2600830"/>
                  <a:gd name="connsiteY2" fmla="*/ 89402 h 649288"/>
                  <a:gd name="connsiteX3" fmla="*/ 1945040 w 2600830"/>
                  <a:gd name="connsiteY3" fmla="*/ 646112 h 649288"/>
                  <a:gd name="connsiteX4" fmla="*/ 648052 w 2600830"/>
                  <a:gd name="connsiteY4" fmla="*/ 649287 h 649288"/>
                  <a:gd name="connsiteX5" fmla="*/ 77908 w 2600830"/>
                  <a:gd name="connsiteY5" fmla="*/ 84156 h 649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0830" h="649288">
                    <a:moveTo>
                      <a:pt x="0" y="0"/>
                    </a:moveTo>
                    <a:lnTo>
                      <a:pt x="2600830" y="0"/>
                    </a:lnTo>
                    <a:lnTo>
                      <a:pt x="2520047" y="89402"/>
                    </a:lnTo>
                    <a:cubicBezTo>
                      <a:pt x="2351572" y="318525"/>
                      <a:pt x="2323328" y="645186"/>
                      <a:pt x="1945040" y="646112"/>
                    </a:cubicBezTo>
                    <a:lnTo>
                      <a:pt x="648052" y="649287"/>
                    </a:lnTo>
                    <a:cubicBezTo>
                      <a:pt x="269764" y="650213"/>
                      <a:pt x="245977" y="310819"/>
                      <a:pt x="77908" y="84156"/>
                    </a:cubicBezTo>
                    <a:close/>
                  </a:path>
                </a:pathLst>
              </a:custGeom>
              <a:solidFill>
                <a:srgbClr val="339966"/>
              </a:solidFill>
              <a:ln w="3175" cap="flat" cmpd="sng" algn="ctr">
                <a:solidFill>
                  <a:srgbClr val="339966"/>
                </a:solidFill>
                <a:prstDash val="solid"/>
              </a:ln>
              <a:effectLst/>
            </p:spPr>
            <p:txBody>
              <a:bodyPr lIns="81628" tIns="40814" rIns="81628" bIns="40814" anchor="ctr"/>
              <a:lstStyle/>
              <a:p>
                <a:pPr algn="ctr">
                  <a:defRPr/>
                </a:pPr>
                <a:r>
                  <a:rPr lang="zh-TW" altLang="en-US" sz="1600" b="1" kern="0" dirty="0" smtClean="0">
                    <a:solidFill>
                      <a:prstClr val="white"/>
                    </a:solidFill>
                    <a:latin typeface="Arial"/>
                    <a:ea typeface="微軟正黑體"/>
                  </a:rPr>
                  <a:t>計畫分布</a:t>
                </a:r>
                <a:endParaRPr lang="zh-CN" altLang="en-US" sz="1600" b="1" kern="0" dirty="0">
                  <a:solidFill>
                    <a:prstClr val="white"/>
                  </a:solidFill>
                  <a:latin typeface="Arial"/>
                  <a:ea typeface="微軟正黑體"/>
                </a:endParaRPr>
              </a:p>
            </p:txBody>
          </p:sp>
        </p:grpSp>
        <p:graphicFrame>
          <p:nvGraphicFramePr>
            <p:cNvPr id="9" name="圖表 8"/>
            <p:cNvGraphicFramePr/>
            <p:nvPr>
              <p:extLst>
                <p:ext uri="{D42A27DB-BD31-4B8C-83A1-F6EECF244321}">
                  <p14:modId xmlns:p14="http://schemas.microsoft.com/office/powerpoint/2010/main" val="2435337896"/>
                </p:ext>
              </p:extLst>
            </p:nvPr>
          </p:nvGraphicFramePr>
          <p:xfrm>
            <a:off x="5421947" y="1899416"/>
            <a:ext cx="6628747" cy="42511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cxnSp>
        <p:nvCxnSpPr>
          <p:cNvPr id="16" name="直接连接符 5"/>
          <p:cNvCxnSpPr/>
          <p:nvPr/>
        </p:nvCxnSpPr>
        <p:spPr bwMode="auto">
          <a:xfrm>
            <a:off x="862429" y="960567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9556909" y="6534628"/>
            <a:ext cx="26404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統計日期：</a:t>
            </a:r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06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底止</a:t>
            </a:r>
          </a:p>
        </p:txBody>
      </p:sp>
      <p:sp>
        <p:nvSpPr>
          <p:cNvPr id="4" name="矩形 3"/>
          <p:cNvSpPr/>
          <p:nvPr/>
        </p:nvSpPr>
        <p:spPr>
          <a:xfrm>
            <a:off x="2361929" y="1335281"/>
            <a:ext cx="79351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102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-111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年共推薦</a:t>
            </a:r>
            <a:r>
              <a:rPr lang="en-US" altLang="zh-TW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44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學研團隊取得</a:t>
            </a:r>
            <a:r>
              <a:rPr lang="zh-TW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育苗計畫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經費補助</a:t>
            </a:r>
          </a:p>
        </p:txBody>
      </p:sp>
    </p:spTree>
    <p:extLst>
      <p:ext uri="{BB962C8B-B14F-4D97-AF65-F5344CB8AC3E}">
        <p14:creationId xmlns:p14="http://schemas.microsoft.com/office/powerpoint/2010/main" val="94809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688251" y="950689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688251" y="320368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育苗計畫</a:t>
            </a: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績效</a:t>
            </a:r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成果</a:t>
            </a:r>
            <a:r>
              <a:rPr lang="en-US" altLang="zh-TW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(3/3)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491486" y="6519446"/>
            <a:ext cx="26404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統計日期：</a:t>
            </a:r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111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06</a:t>
            </a:r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底止</a:t>
            </a:r>
          </a:p>
        </p:txBody>
      </p:sp>
      <p:sp>
        <p:nvSpPr>
          <p:cNvPr id="20" name="矩形 19"/>
          <p:cNvSpPr/>
          <p:nvPr/>
        </p:nvSpPr>
        <p:spPr>
          <a:xfrm>
            <a:off x="2326066" y="1155321"/>
            <a:ext cx="780284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促成</a:t>
            </a:r>
            <a:r>
              <a:rPr lang="en-US" altLang="zh-TW" sz="24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新創公司成立，累計吸引國內外投資金額達新台幣</a:t>
            </a:r>
            <a:r>
              <a:rPr lang="en-US" altLang="zh-TW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18.63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億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元，為政府補助之育苗計畫經費約</a:t>
            </a:r>
            <a:r>
              <a:rPr lang="en-US" altLang="zh-TW" sz="2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倍 </a:t>
            </a:r>
          </a:p>
          <a:p>
            <a:endParaRPr lang="zh-TW" altLang="en-US" dirty="0"/>
          </a:p>
        </p:txBody>
      </p:sp>
      <p:grpSp>
        <p:nvGrpSpPr>
          <p:cNvPr id="21" name="群組 20"/>
          <p:cNvGrpSpPr/>
          <p:nvPr/>
        </p:nvGrpSpPr>
        <p:grpSpPr>
          <a:xfrm>
            <a:off x="2743084" y="1832371"/>
            <a:ext cx="6425018" cy="4968552"/>
            <a:chOff x="2494432" y="1326782"/>
            <a:chExt cx="6918346" cy="5100301"/>
          </a:xfrm>
        </p:grpSpPr>
        <p:grpSp>
          <p:nvGrpSpPr>
            <p:cNvPr id="22" name="群組 21"/>
            <p:cNvGrpSpPr/>
            <p:nvPr/>
          </p:nvGrpSpPr>
          <p:grpSpPr>
            <a:xfrm>
              <a:off x="2494432" y="1326782"/>
              <a:ext cx="6629074" cy="4235383"/>
              <a:chOff x="822290" y="1235016"/>
              <a:chExt cx="6629074" cy="4235383"/>
            </a:xfrm>
          </p:grpSpPr>
          <p:graphicFrame>
            <p:nvGraphicFramePr>
              <p:cNvPr id="31" name="圖表 30"/>
              <p:cNvGraphicFramePr/>
              <p:nvPr>
                <p:extLst>
                  <p:ext uri="{D42A27DB-BD31-4B8C-83A1-F6EECF244321}">
                    <p14:modId xmlns:p14="http://schemas.microsoft.com/office/powerpoint/2010/main" val="2254586640"/>
                  </p:ext>
                </p:extLst>
              </p:nvPr>
            </p:nvGraphicFramePr>
            <p:xfrm>
              <a:off x="1384920" y="1235016"/>
              <a:ext cx="6066444" cy="398335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2" name="文字方塊 1"/>
              <p:cNvSpPr txBox="1"/>
              <p:nvPr/>
            </p:nvSpPr>
            <p:spPr>
              <a:xfrm>
                <a:off x="3842894" y="4966343"/>
                <a:ext cx="1073220" cy="504056"/>
              </a:xfrm>
              <a:prstGeom prst="rect">
                <a:avLst/>
              </a:prstGeom>
            </p:spPr>
            <p:txBody>
              <a:bodyPr wrap="none" rtlCol="0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685800">
                  <a:defRPr/>
                </a:pPr>
                <a:r>
                  <a:rPr lang="zh-TW" altLang="en-US" sz="900" b="1" kern="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Arial"/>
                    <a:ea typeface="微軟正黑體"/>
                  </a:rPr>
                  <a:t>資本總額</a:t>
                </a:r>
              </a:p>
            </p:txBody>
          </p:sp>
          <p:sp>
            <p:nvSpPr>
              <p:cNvPr id="33" name="文字方塊 1"/>
              <p:cNvSpPr txBox="1"/>
              <p:nvPr/>
            </p:nvSpPr>
            <p:spPr>
              <a:xfrm>
                <a:off x="822290" y="3032062"/>
                <a:ext cx="1073220" cy="504056"/>
              </a:xfrm>
              <a:prstGeom prst="rect">
                <a:avLst/>
              </a:prstGeom>
            </p:spPr>
            <p:txBody>
              <a:bodyPr wrap="none" rtlCol="0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685800">
                  <a:defRPr/>
                </a:pPr>
                <a:r>
                  <a:rPr lang="zh-TW" altLang="en-US" sz="900" b="1" kern="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Arial"/>
                    <a:ea typeface="微軟正黑體"/>
                  </a:rPr>
                  <a:t>數</a:t>
                </a:r>
                <a:endParaRPr lang="en-US" altLang="zh-TW" sz="900" b="1" kern="0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Arial"/>
                  <a:ea typeface="微軟正黑體"/>
                </a:endParaRPr>
              </a:p>
              <a:p>
                <a:pPr algn="ctr" defTabSz="685800">
                  <a:defRPr/>
                </a:pPr>
                <a:r>
                  <a:rPr lang="zh-TW" altLang="en-US" sz="900" b="1" kern="0" dirty="0">
                    <a:solidFill>
                      <a:srgbClr val="000000">
                        <a:lumMod val="85000"/>
                        <a:lumOff val="15000"/>
                      </a:srgbClr>
                    </a:solidFill>
                    <a:latin typeface="Arial"/>
                    <a:ea typeface="微軟正黑體"/>
                  </a:rPr>
                  <a:t>量</a:t>
                </a:r>
              </a:p>
            </p:txBody>
          </p:sp>
        </p:grpSp>
        <p:grpSp>
          <p:nvGrpSpPr>
            <p:cNvPr id="23" name="群組 22"/>
            <p:cNvGrpSpPr/>
            <p:nvPr/>
          </p:nvGrpSpPr>
          <p:grpSpPr>
            <a:xfrm>
              <a:off x="4046297" y="5608582"/>
              <a:ext cx="4158278" cy="818501"/>
              <a:chOff x="2705381" y="5201799"/>
              <a:chExt cx="4158278" cy="989918"/>
            </a:xfrm>
          </p:grpSpPr>
          <p:grpSp>
            <p:nvGrpSpPr>
              <p:cNvPr id="27" name="Group 33"/>
              <p:cNvGrpSpPr/>
              <p:nvPr/>
            </p:nvGrpSpPr>
            <p:grpSpPr>
              <a:xfrm>
                <a:off x="2705381" y="5201799"/>
                <a:ext cx="4158278" cy="989918"/>
                <a:chOff x="7145714" y="2285958"/>
                <a:chExt cx="4158278" cy="858846"/>
              </a:xfrm>
            </p:grpSpPr>
            <p:sp>
              <p:nvSpPr>
                <p:cNvPr id="29" name="Freeform 5"/>
                <p:cNvSpPr>
                  <a:spLocks/>
                </p:cNvSpPr>
                <p:nvPr/>
              </p:nvSpPr>
              <p:spPr bwMode="auto">
                <a:xfrm>
                  <a:off x="7145714" y="2285958"/>
                  <a:ext cx="133523" cy="858846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79" y="0"/>
                    </a:cxn>
                    <a:cxn ang="0">
                      <a:pos x="185" y="2"/>
                    </a:cxn>
                    <a:cxn ang="0">
                      <a:pos x="186" y="7"/>
                    </a:cxn>
                    <a:cxn ang="0">
                      <a:pos x="185" y="13"/>
                    </a:cxn>
                    <a:cxn ang="0">
                      <a:pos x="179" y="15"/>
                    </a:cxn>
                    <a:cxn ang="0">
                      <a:pos x="114" y="15"/>
                    </a:cxn>
                    <a:cxn ang="0">
                      <a:pos x="114" y="935"/>
                    </a:cxn>
                    <a:cxn ang="0">
                      <a:pos x="179" y="935"/>
                    </a:cxn>
                    <a:cxn ang="0">
                      <a:pos x="183" y="936"/>
                    </a:cxn>
                    <a:cxn ang="0">
                      <a:pos x="185" y="943"/>
                    </a:cxn>
                    <a:cxn ang="0">
                      <a:pos x="179" y="953"/>
                    </a:cxn>
                    <a:cxn ang="0">
                      <a:pos x="0" y="953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6" h="953">
                      <a:moveTo>
                        <a:pt x="0" y="0"/>
                      </a:move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82" y="0"/>
                        <a:pt x="183" y="1"/>
                        <a:pt x="185" y="2"/>
                      </a:cubicBezTo>
                      <a:cubicBezTo>
                        <a:pt x="186" y="3"/>
                        <a:pt x="186" y="5"/>
                        <a:pt x="186" y="7"/>
                      </a:cubicBezTo>
                      <a:cubicBezTo>
                        <a:pt x="186" y="10"/>
                        <a:pt x="186" y="12"/>
                        <a:pt x="185" y="13"/>
                      </a:cubicBezTo>
                      <a:cubicBezTo>
                        <a:pt x="183" y="15"/>
                        <a:pt x="182" y="15"/>
                        <a:pt x="179" y="15"/>
                      </a:cubicBezTo>
                      <a:cubicBezTo>
                        <a:pt x="114" y="15"/>
                        <a:pt x="114" y="15"/>
                        <a:pt x="114" y="15"/>
                      </a:cubicBezTo>
                      <a:cubicBezTo>
                        <a:pt x="114" y="935"/>
                        <a:pt x="114" y="935"/>
                        <a:pt x="114" y="935"/>
                      </a:cubicBezTo>
                      <a:cubicBezTo>
                        <a:pt x="179" y="935"/>
                        <a:pt x="179" y="935"/>
                        <a:pt x="179" y="935"/>
                      </a:cubicBezTo>
                      <a:cubicBezTo>
                        <a:pt x="183" y="936"/>
                        <a:pt x="183" y="936"/>
                        <a:pt x="183" y="936"/>
                      </a:cubicBezTo>
                      <a:cubicBezTo>
                        <a:pt x="184" y="938"/>
                        <a:pt x="185" y="940"/>
                        <a:pt x="185" y="943"/>
                      </a:cubicBezTo>
                      <a:cubicBezTo>
                        <a:pt x="185" y="947"/>
                        <a:pt x="183" y="950"/>
                        <a:pt x="179" y="953"/>
                      </a:cubicBezTo>
                      <a:cubicBezTo>
                        <a:pt x="0" y="953"/>
                        <a:pt x="0" y="953"/>
                        <a:pt x="0" y="95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399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ko-KR" altLang="en-US" sz="2100">
                    <a:solidFill>
                      <a:srgbClr val="000000"/>
                    </a:solidFill>
                    <a:latin typeface="微軟正黑體"/>
                    <a:ea typeface="+mj-ea"/>
                  </a:endParaRPr>
                </a:p>
              </p:txBody>
            </p:sp>
            <p:sp>
              <p:nvSpPr>
                <p:cNvPr id="30" name="Freeform 8"/>
                <p:cNvSpPr>
                  <a:spLocks/>
                </p:cNvSpPr>
                <p:nvPr/>
              </p:nvSpPr>
              <p:spPr bwMode="auto">
                <a:xfrm>
                  <a:off x="11167669" y="2285958"/>
                  <a:ext cx="136323" cy="858846"/>
                </a:xfrm>
                <a:custGeom>
                  <a:avLst/>
                  <a:gdLst/>
                  <a:ahLst/>
                  <a:cxnLst>
                    <a:cxn ang="0">
                      <a:pos x="77" y="15"/>
                    </a:cxn>
                    <a:cxn ang="0">
                      <a:pos x="8" y="15"/>
                    </a:cxn>
                    <a:cxn ang="0">
                      <a:pos x="4" y="8"/>
                    </a:cxn>
                    <a:cxn ang="0">
                      <a:pos x="8" y="0"/>
                    </a:cxn>
                    <a:cxn ang="0">
                      <a:pos x="190" y="0"/>
                    </a:cxn>
                    <a:cxn ang="0">
                      <a:pos x="190" y="953"/>
                    </a:cxn>
                    <a:cxn ang="0">
                      <a:pos x="8" y="953"/>
                    </a:cxn>
                    <a:cxn ang="0">
                      <a:pos x="2" y="950"/>
                    </a:cxn>
                    <a:cxn ang="0">
                      <a:pos x="0" y="944"/>
                    </a:cxn>
                    <a:cxn ang="0">
                      <a:pos x="2" y="937"/>
                    </a:cxn>
                    <a:cxn ang="0">
                      <a:pos x="8" y="935"/>
                    </a:cxn>
                    <a:cxn ang="0">
                      <a:pos x="77" y="935"/>
                    </a:cxn>
                    <a:cxn ang="0">
                      <a:pos x="77" y="15"/>
                    </a:cxn>
                  </a:cxnLst>
                  <a:rect l="0" t="0" r="r" b="b"/>
                  <a:pathLst>
                    <a:path w="190" h="953">
                      <a:moveTo>
                        <a:pt x="77" y="15"/>
                      </a:moveTo>
                      <a:cubicBezTo>
                        <a:pt x="8" y="15"/>
                        <a:pt x="8" y="15"/>
                        <a:pt x="8" y="15"/>
                      </a:cubicBezTo>
                      <a:cubicBezTo>
                        <a:pt x="6" y="13"/>
                        <a:pt x="4" y="10"/>
                        <a:pt x="4" y="8"/>
                      </a:cubicBezTo>
                      <a:cubicBezTo>
                        <a:pt x="4" y="5"/>
                        <a:pt x="6" y="2"/>
                        <a:pt x="8" y="0"/>
                      </a:cubicBezTo>
                      <a:cubicBezTo>
                        <a:pt x="190" y="0"/>
                        <a:pt x="190" y="0"/>
                        <a:pt x="190" y="0"/>
                      </a:cubicBezTo>
                      <a:cubicBezTo>
                        <a:pt x="190" y="953"/>
                        <a:pt x="190" y="953"/>
                        <a:pt x="190" y="953"/>
                      </a:cubicBezTo>
                      <a:cubicBezTo>
                        <a:pt x="8" y="953"/>
                        <a:pt x="8" y="953"/>
                        <a:pt x="8" y="953"/>
                      </a:cubicBezTo>
                      <a:cubicBezTo>
                        <a:pt x="6" y="953"/>
                        <a:pt x="4" y="952"/>
                        <a:pt x="2" y="950"/>
                      </a:cubicBezTo>
                      <a:cubicBezTo>
                        <a:pt x="1" y="949"/>
                        <a:pt x="0" y="947"/>
                        <a:pt x="0" y="944"/>
                      </a:cubicBezTo>
                      <a:cubicBezTo>
                        <a:pt x="0" y="941"/>
                        <a:pt x="1" y="939"/>
                        <a:pt x="2" y="937"/>
                      </a:cubicBezTo>
                      <a:cubicBezTo>
                        <a:pt x="4" y="935"/>
                        <a:pt x="6" y="935"/>
                        <a:pt x="8" y="935"/>
                      </a:cubicBezTo>
                      <a:cubicBezTo>
                        <a:pt x="77" y="935"/>
                        <a:pt x="77" y="935"/>
                        <a:pt x="77" y="935"/>
                      </a:cubicBezTo>
                      <a:lnTo>
                        <a:pt x="77" y="15"/>
                      </a:lnTo>
                      <a:close/>
                    </a:path>
                  </a:pathLst>
                </a:custGeom>
                <a:solidFill>
                  <a:srgbClr val="339966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ko-KR" altLang="en-US" sz="2100">
                    <a:solidFill>
                      <a:srgbClr val="000000"/>
                    </a:solidFill>
                    <a:latin typeface="微軟正黑體"/>
                    <a:ea typeface="+mj-ea"/>
                  </a:endParaRPr>
                </a:p>
              </p:txBody>
            </p:sp>
          </p:grpSp>
          <p:sp>
            <p:nvSpPr>
              <p:cNvPr id="28" name="矩形 27"/>
              <p:cNvSpPr/>
              <p:nvPr/>
            </p:nvSpPr>
            <p:spPr>
              <a:xfrm>
                <a:off x="3310377" y="5313420"/>
                <a:ext cx="2863920" cy="7164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Bef>
                    <a:spcPts val="900"/>
                  </a:spcBef>
                  <a:spcAft>
                    <a:spcPts val="150"/>
                  </a:spcAft>
                  <a:buClr>
                    <a:srgbClr val="E48312"/>
                  </a:buClr>
                  <a:buSzPct val="100000"/>
                </a:pPr>
                <a:r>
                  <a:rPr lang="en-US" altLang="zh-TW" sz="2100" b="1" dirty="0" smtClean="0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微軟正黑體"/>
                    <a:ea typeface="微軟正黑體"/>
                    <a:cs typeface="Times New Roman" panose="02020603050405020304" pitchFamily="18" charset="0"/>
                  </a:rPr>
                  <a:t>24</a:t>
                </a:r>
                <a:r>
                  <a:rPr lang="zh-TW" altLang="en-US" sz="2100" b="1" dirty="0" smtClean="0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微軟正黑體"/>
                    <a:ea typeface="微軟正黑體"/>
                  </a:rPr>
                  <a:t>家</a:t>
                </a:r>
                <a:r>
                  <a:rPr lang="zh-TW" altLang="en-US" sz="2100" b="1" dirty="0">
                    <a:solidFill>
                      <a:srgbClr val="000000">
                        <a:lumMod val="75000"/>
                        <a:lumOff val="25000"/>
                      </a:srgbClr>
                    </a:solidFill>
                    <a:latin typeface="微軟正黑體"/>
                    <a:ea typeface="微軟正黑體"/>
                  </a:rPr>
                  <a:t>公司積極營運中</a:t>
                </a:r>
              </a:p>
            </p:txBody>
          </p:sp>
        </p:grpSp>
        <p:grpSp>
          <p:nvGrpSpPr>
            <p:cNvPr id="24" name="群組 23"/>
            <p:cNvGrpSpPr/>
            <p:nvPr/>
          </p:nvGrpSpPr>
          <p:grpSpPr>
            <a:xfrm>
              <a:off x="2690515" y="1601251"/>
              <a:ext cx="6722263" cy="3825154"/>
              <a:chOff x="6395502" y="1905982"/>
              <a:chExt cx="2081044" cy="2945779"/>
            </a:xfrm>
          </p:grpSpPr>
          <p:sp>
            <p:nvSpPr>
              <p:cNvPr id="25" name="圆角矩形 22"/>
              <p:cNvSpPr>
                <a:spLocks noChangeAspect="1"/>
              </p:cNvSpPr>
              <p:nvPr/>
            </p:nvSpPr>
            <p:spPr>
              <a:xfrm>
                <a:off x="6395502" y="1905982"/>
                <a:ext cx="2081044" cy="2945779"/>
              </a:xfrm>
              <a:prstGeom prst="roundRect">
                <a:avLst>
                  <a:gd name="adj" fmla="val 1429"/>
                </a:avLst>
              </a:prstGeom>
              <a:noFill/>
              <a:ln w="28575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192823" tIns="482057" rIns="192823" bIns="241029" anchor="ctr"/>
              <a:lstStyle/>
              <a:p>
                <a:pPr algn="just" defTabSz="685800">
                  <a:lnSpc>
                    <a:spcPct val="120000"/>
                  </a:lnSpc>
                  <a:spcBef>
                    <a:spcPts val="402"/>
                  </a:spcBef>
                  <a:spcAft>
                    <a:spcPts val="402"/>
                  </a:spcAft>
                  <a:defRPr/>
                </a:pPr>
                <a:endParaRPr lang="zh-CN" altLang="en-US" sz="1050" kern="0" dirty="0">
                  <a:solidFill>
                    <a:srgbClr val="454545"/>
                  </a:solidFill>
                  <a:latin typeface="Arial"/>
                  <a:ea typeface="微軟正黑體"/>
                </a:endParaRPr>
              </a:p>
            </p:txBody>
          </p:sp>
          <p:sp>
            <p:nvSpPr>
              <p:cNvPr id="26" name="任意多边形 25"/>
              <p:cNvSpPr/>
              <p:nvPr/>
            </p:nvSpPr>
            <p:spPr>
              <a:xfrm>
                <a:off x="6801991" y="1905982"/>
                <a:ext cx="1291989" cy="329130"/>
              </a:xfrm>
              <a:custGeom>
                <a:avLst/>
                <a:gdLst>
                  <a:gd name="connsiteX0" fmla="*/ 0 w 2600830"/>
                  <a:gd name="connsiteY0" fmla="*/ 0 h 649288"/>
                  <a:gd name="connsiteX1" fmla="*/ 2600830 w 2600830"/>
                  <a:gd name="connsiteY1" fmla="*/ 0 h 649288"/>
                  <a:gd name="connsiteX2" fmla="*/ 2520047 w 2600830"/>
                  <a:gd name="connsiteY2" fmla="*/ 89402 h 649288"/>
                  <a:gd name="connsiteX3" fmla="*/ 1945040 w 2600830"/>
                  <a:gd name="connsiteY3" fmla="*/ 646112 h 649288"/>
                  <a:gd name="connsiteX4" fmla="*/ 648052 w 2600830"/>
                  <a:gd name="connsiteY4" fmla="*/ 649287 h 649288"/>
                  <a:gd name="connsiteX5" fmla="*/ 77908 w 2600830"/>
                  <a:gd name="connsiteY5" fmla="*/ 84156 h 649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00830" h="649288">
                    <a:moveTo>
                      <a:pt x="0" y="0"/>
                    </a:moveTo>
                    <a:lnTo>
                      <a:pt x="2600830" y="0"/>
                    </a:lnTo>
                    <a:lnTo>
                      <a:pt x="2520047" y="89402"/>
                    </a:lnTo>
                    <a:cubicBezTo>
                      <a:pt x="2351572" y="318525"/>
                      <a:pt x="2323328" y="645186"/>
                      <a:pt x="1945040" y="646112"/>
                    </a:cubicBezTo>
                    <a:lnTo>
                      <a:pt x="648052" y="649287"/>
                    </a:lnTo>
                    <a:cubicBezTo>
                      <a:pt x="269764" y="650213"/>
                      <a:pt x="245977" y="310819"/>
                      <a:pt x="77908" y="84156"/>
                    </a:cubicBezTo>
                    <a:close/>
                  </a:path>
                </a:pathLst>
              </a:custGeom>
              <a:solidFill>
                <a:srgbClr val="339966"/>
              </a:solidFill>
              <a:ln w="28575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61221" tIns="30611" rIns="61221" bIns="30611" anchor="ctr"/>
              <a:lstStyle/>
              <a:p>
                <a:pPr algn="ctr" defTabSz="685800">
                  <a:defRPr/>
                </a:pPr>
                <a:r>
                  <a:rPr lang="zh-TW" altLang="en-US" sz="1500" b="1" kern="0" dirty="0">
                    <a:solidFill>
                      <a:prstClr val="white"/>
                    </a:solidFill>
                    <a:latin typeface="Arial"/>
                    <a:ea typeface="微軟正黑體"/>
                  </a:rPr>
                  <a:t>新創公司資本規模</a:t>
                </a:r>
                <a:endParaRPr lang="zh-CN" altLang="en-US" sz="1500" b="1" kern="0" dirty="0">
                  <a:solidFill>
                    <a:prstClr val="white"/>
                  </a:solidFill>
                  <a:latin typeface="Arial"/>
                  <a:ea typeface="微軟正黑體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8623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5575" y="971843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31479" y="331992"/>
            <a:ext cx="6417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育苗計畫申請注意事項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6" name="群組 25"/>
          <p:cNvGrpSpPr/>
          <p:nvPr/>
        </p:nvGrpSpPr>
        <p:grpSpPr>
          <a:xfrm>
            <a:off x="823399" y="2030773"/>
            <a:ext cx="10642753" cy="3839679"/>
            <a:chOff x="823399" y="2030773"/>
            <a:chExt cx="10642753" cy="3839679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7" name="群組 6"/>
            <p:cNvGrpSpPr/>
            <p:nvPr/>
          </p:nvGrpSpPr>
          <p:grpSpPr>
            <a:xfrm>
              <a:off x="823399" y="2030773"/>
              <a:ext cx="10642753" cy="3839679"/>
              <a:chOff x="832651" y="1999625"/>
              <a:chExt cx="8703505" cy="3157019"/>
            </a:xfrm>
          </p:grpSpPr>
          <p:grpSp>
            <p:nvGrpSpPr>
              <p:cNvPr id="8" name="Group 2"/>
              <p:cNvGrpSpPr/>
              <p:nvPr/>
            </p:nvGrpSpPr>
            <p:grpSpPr>
              <a:xfrm>
                <a:off x="832651" y="2862675"/>
                <a:ext cx="3149101" cy="2293969"/>
                <a:chOff x="247435" y="2414619"/>
                <a:chExt cx="3149101" cy="2293969"/>
              </a:xfrm>
            </p:grpSpPr>
            <p:sp>
              <p:nvSpPr>
                <p:cNvPr id="19" name="Rectangle 12"/>
                <p:cNvSpPr/>
                <p:nvPr/>
              </p:nvSpPr>
              <p:spPr>
                <a:xfrm rot="2700000" flipH="1">
                  <a:off x="1034951" y="1627103"/>
                  <a:ext cx="1574070" cy="3149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4070" h="3149101">
                      <a:moveTo>
                        <a:pt x="1396232" y="177838"/>
                      </a:moveTo>
                      <a:cubicBezTo>
                        <a:pt x="1732682" y="514288"/>
                        <a:pt x="1732682" y="1059782"/>
                        <a:pt x="1396232" y="1396232"/>
                      </a:cubicBezTo>
                      <a:cubicBezTo>
                        <a:pt x="1059782" y="1732681"/>
                        <a:pt x="514289" y="1732681"/>
                        <a:pt x="177839" y="1396232"/>
                      </a:cubicBezTo>
                      <a:cubicBezTo>
                        <a:pt x="-158611" y="1059782"/>
                        <a:pt x="-158611" y="514288"/>
                        <a:pt x="177839" y="177838"/>
                      </a:cubicBezTo>
                      <a:cubicBezTo>
                        <a:pt x="514289" y="-158611"/>
                        <a:pt x="1059782" y="-158611"/>
                        <a:pt x="1396232" y="177838"/>
                      </a:cubicBezTo>
                      <a:close/>
                      <a:moveTo>
                        <a:pt x="1574070" y="0"/>
                      </a:moveTo>
                      <a:cubicBezTo>
                        <a:pt x="1139403" y="-434668"/>
                        <a:pt x="434668" y="-434668"/>
                        <a:pt x="0" y="0"/>
                      </a:cubicBezTo>
                      <a:cubicBezTo>
                        <a:pt x="-434668" y="434667"/>
                        <a:pt x="-434668" y="1139403"/>
                        <a:pt x="0" y="1574070"/>
                      </a:cubicBezTo>
                      <a:cubicBezTo>
                        <a:pt x="149565" y="1723636"/>
                        <a:pt x="331107" y="1821737"/>
                        <a:pt x="522925" y="1867116"/>
                      </a:cubicBezTo>
                      <a:lnTo>
                        <a:pt x="522925" y="3149101"/>
                      </a:lnTo>
                      <a:lnTo>
                        <a:pt x="1051145" y="3149101"/>
                      </a:lnTo>
                      <a:lnTo>
                        <a:pt x="1051145" y="1867115"/>
                      </a:lnTo>
                      <a:cubicBezTo>
                        <a:pt x="1242964" y="1821737"/>
                        <a:pt x="1424505" y="1723636"/>
                        <a:pt x="1574070" y="1574070"/>
                      </a:cubicBezTo>
                      <a:cubicBezTo>
                        <a:pt x="2008738" y="1139403"/>
                        <a:pt x="2008738" y="434667"/>
                        <a:pt x="1574070" y="0"/>
                      </a:cubicBezTo>
                      <a:close/>
                    </a:path>
                  </a:pathLst>
                </a:custGeom>
                <a:solidFill>
                  <a:srgbClr val="33996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dirty="0"/>
                </a:p>
              </p:txBody>
            </p:sp>
            <p:sp>
              <p:nvSpPr>
                <p:cNvPr id="20" name="Round Same Side Corner Rectangle 13"/>
                <p:cNvSpPr/>
                <p:nvPr/>
              </p:nvSpPr>
              <p:spPr>
                <a:xfrm rot="13500000" flipH="1">
                  <a:off x="299369" y="4293587"/>
                  <a:ext cx="528162" cy="301840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11" name="Oval 18"/>
              <p:cNvSpPr/>
              <p:nvPr/>
            </p:nvSpPr>
            <p:spPr>
              <a:xfrm>
                <a:off x="3377795" y="2090494"/>
                <a:ext cx="656698" cy="656698"/>
              </a:xfrm>
              <a:prstGeom prst="ellipse">
                <a:avLst/>
              </a:prstGeom>
              <a:solidFill>
                <a:srgbClr val="FF9900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" name="Oval 19"/>
              <p:cNvSpPr/>
              <p:nvPr/>
            </p:nvSpPr>
            <p:spPr>
              <a:xfrm>
                <a:off x="3332924" y="3435979"/>
                <a:ext cx="656698" cy="656698"/>
              </a:xfrm>
              <a:prstGeom prst="ellipse">
                <a:avLst/>
              </a:prstGeom>
              <a:solidFill>
                <a:schemeClr val="accent4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" name="TextBox 39"/>
              <p:cNvSpPr txBox="1"/>
              <p:nvPr/>
            </p:nvSpPr>
            <p:spPr>
              <a:xfrm>
                <a:off x="4071107" y="1999625"/>
                <a:ext cx="5465049" cy="7591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TW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itchFamily="34" charset="0"/>
                  </a:rPr>
                  <a:t>申請機構、計畫主持人資格及經費編列原則，</a:t>
                </a:r>
                <a:r>
                  <a:rPr lang="zh-TW" altLang="en-US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itchFamily="34" charset="0"/>
                  </a:rPr>
                  <a:t>依</a:t>
                </a:r>
                <a:r>
                  <a:rPr lang="zh-TW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國家科學及技術委員會</a:t>
                </a:r>
                <a:r>
                  <a:rPr lang="zh-TW" altLang="en-US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itchFamily="34" charset="0"/>
                  </a:rPr>
                  <a:t>專題</a:t>
                </a:r>
                <a:r>
                  <a:rPr lang="zh-TW" altLang="en-US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itchFamily="34" charset="0"/>
                  </a:rPr>
                  <a:t>研究計畫相關規定</a:t>
                </a:r>
                <a:r>
                  <a:rPr lang="zh-TW" altLang="en-US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itchFamily="34" charset="0"/>
                  </a:rPr>
                  <a:t>辦理。</a:t>
                </a:r>
                <a:endPara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endParaRPr>
              </a:p>
            </p:txBody>
          </p:sp>
          <p:sp>
            <p:nvSpPr>
              <p:cNvPr id="14" name="TextBox 42"/>
              <p:cNvSpPr txBox="1"/>
              <p:nvPr/>
            </p:nvSpPr>
            <p:spPr>
              <a:xfrm>
                <a:off x="3590685" y="4046575"/>
                <a:ext cx="5556131" cy="3756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endParaRPr>
              </a:p>
            </p:txBody>
          </p:sp>
          <p:sp>
            <p:nvSpPr>
              <p:cNvPr id="16" name="TextBox 50"/>
              <p:cNvSpPr txBox="1"/>
              <p:nvPr/>
            </p:nvSpPr>
            <p:spPr>
              <a:xfrm>
                <a:off x="3518144" y="2263236"/>
                <a:ext cx="470598" cy="311207"/>
              </a:xfrm>
              <a:prstGeom prst="rect">
                <a:avLst/>
              </a:prstGeom>
              <a:noFill/>
            </p:spPr>
            <p:txBody>
              <a:bodyPr wrap="square" tIns="0" bIns="0" rtlCol="0" anchor="ctr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01</a:t>
                </a:r>
              </a:p>
            </p:txBody>
          </p:sp>
          <p:sp>
            <p:nvSpPr>
              <p:cNvPr id="18" name="TextBox 53"/>
              <p:cNvSpPr txBox="1"/>
              <p:nvPr/>
            </p:nvSpPr>
            <p:spPr>
              <a:xfrm>
                <a:off x="3467728" y="3608724"/>
                <a:ext cx="470598" cy="311207"/>
              </a:xfrm>
              <a:prstGeom prst="rect">
                <a:avLst/>
              </a:prstGeom>
              <a:noFill/>
            </p:spPr>
            <p:txBody>
              <a:bodyPr wrap="square" tIns="0" bIns="0" rtlCol="0" anchor="ctr">
                <a:spAutoFit/>
              </a:bodyPr>
              <a:lstStyle/>
              <a:p>
                <a:r>
                  <a:rPr lang="en-US" altLang="ko-KR" sz="2400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02</a:t>
                </a:r>
                <a:endParaRPr lang="en-US" altLang="ko-K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" name="矩形 4"/>
            <p:cNvSpPr/>
            <p:nvPr/>
          </p:nvSpPr>
          <p:spPr>
            <a:xfrm>
              <a:off x="4771913" y="3643183"/>
              <a:ext cx="6527219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獲補助哥倫布、愛因斯坦培植、學術攻頂、特色中心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(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超過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2000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萬以上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)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、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AI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創新研究專案、吳大猷先生紀念獎研究計畫、價創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(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新型態產學研鏈結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)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計畫、半導體射月計畫、沙克爾頓計畫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(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突破研究型</a:t>
              </a:r>
              <a:r>
                <a:rPr lang="en-US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)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等，於執行計畫期間，</a:t>
              </a:r>
              <a:r>
                <a:rPr lang="zh-TW" altLang="en-US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不得同時執行育苗</a:t>
              </a:r>
              <a:r>
                <a:rPr lang="zh-TW" altLang="en-US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計畫</a:t>
              </a:r>
              <a:r>
                <a:rPr lang="zh-TW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。</a:t>
              </a:r>
              <a:endParaRPr lang="zh-TW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25" name="流程圖: 接點 24"/>
            <p:cNvSpPr/>
            <p:nvPr/>
          </p:nvSpPr>
          <p:spPr>
            <a:xfrm>
              <a:off x="2683957" y="2623135"/>
              <a:ext cx="1512000" cy="1512000"/>
            </a:xfrm>
            <a:prstGeom prst="flowChartConnector">
              <a:avLst/>
            </a:prstGeom>
            <a:solidFill>
              <a:srgbClr val="E8F8F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827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5576" y="952866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5576" y="306535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後續作業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椭圆 1"/>
          <p:cNvSpPr/>
          <p:nvPr/>
        </p:nvSpPr>
        <p:spPr>
          <a:xfrm>
            <a:off x="8382638" y="2966688"/>
            <a:ext cx="1848344" cy="1848344"/>
          </a:xfrm>
          <a:prstGeom prst="ellipse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29" name="椭圆 62"/>
          <p:cNvSpPr/>
          <p:nvPr/>
        </p:nvSpPr>
        <p:spPr>
          <a:xfrm>
            <a:off x="7770988" y="2355038"/>
            <a:ext cx="3071644" cy="3071644"/>
          </a:xfrm>
          <a:prstGeom prst="ellipse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30" name="椭圆 63"/>
          <p:cNvSpPr/>
          <p:nvPr/>
        </p:nvSpPr>
        <p:spPr>
          <a:xfrm>
            <a:off x="6509738" y="1104950"/>
            <a:ext cx="5574052" cy="5574052"/>
          </a:xfrm>
          <a:prstGeom prst="ellipse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31" name="任意多边形 28"/>
          <p:cNvSpPr/>
          <p:nvPr/>
        </p:nvSpPr>
        <p:spPr>
          <a:xfrm flipV="1">
            <a:off x="-10809" y="3826125"/>
            <a:ext cx="9391284" cy="64736"/>
          </a:xfrm>
          <a:custGeom>
            <a:avLst/>
            <a:gdLst>
              <a:gd name="connsiteX0" fmla="*/ 0 w 8369300"/>
              <a:gd name="connsiteY0" fmla="*/ 0 h 0"/>
              <a:gd name="connsiteX1" fmla="*/ 8369300 w 8369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69300">
                <a:moveTo>
                  <a:pt x="0" y="0"/>
                </a:moveTo>
                <a:lnTo>
                  <a:pt x="8369300" y="0"/>
                </a:lnTo>
              </a:path>
            </a:pathLst>
          </a:cu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grpSp>
        <p:nvGrpSpPr>
          <p:cNvPr id="32" name="组合 29"/>
          <p:cNvGrpSpPr>
            <a:grpSpLocks/>
          </p:cNvGrpSpPr>
          <p:nvPr/>
        </p:nvGrpSpPr>
        <p:grpSpPr bwMode="auto">
          <a:xfrm>
            <a:off x="1469206" y="3493511"/>
            <a:ext cx="774609" cy="776840"/>
            <a:chOff x="2307521" y="2283162"/>
            <a:chExt cx="551398" cy="551398"/>
          </a:xfrm>
        </p:grpSpPr>
        <p:sp>
          <p:nvSpPr>
            <p:cNvPr id="33" name="矩形 32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30000"/>
                </a:lnSpc>
              </a:pPr>
              <a:endParaRPr lang="zh-CN" altLang="en-US" sz="2400">
                <a:solidFill>
                  <a:srgbClr val="3F3F3F"/>
                </a:solidFill>
                <a:cs typeface="+mn-ea"/>
              </a:endParaRPr>
            </a:p>
          </p:txBody>
        </p:sp>
        <p:sp>
          <p:nvSpPr>
            <p:cNvPr id="34" name="五角星 40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>
                <a:lnSpc>
                  <a:spcPct val="130000"/>
                </a:lnSpc>
              </a:pPr>
              <a:endParaRPr lang="zh-CN" altLang="en-US" sz="2400">
                <a:solidFill>
                  <a:srgbClr val="3F3F3F"/>
                </a:solidFill>
                <a:cs typeface="+mn-ea"/>
              </a:endParaRPr>
            </a:p>
          </p:txBody>
        </p:sp>
      </p:grpSp>
      <p:grpSp>
        <p:nvGrpSpPr>
          <p:cNvPr id="35" name="组合 41"/>
          <p:cNvGrpSpPr>
            <a:grpSpLocks/>
          </p:cNvGrpSpPr>
          <p:nvPr/>
        </p:nvGrpSpPr>
        <p:grpSpPr bwMode="auto">
          <a:xfrm>
            <a:off x="4652465" y="3493511"/>
            <a:ext cx="776840" cy="776840"/>
            <a:chOff x="2307521" y="2283162"/>
            <a:chExt cx="551398" cy="551398"/>
          </a:xfrm>
          <a:solidFill>
            <a:srgbClr val="8EC26A"/>
          </a:solidFill>
        </p:grpSpPr>
        <p:sp>
          <p:nvSpPr>
            <p:cNvPr id="36" name="矩形 35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37" name="五角星 43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</p:grpSp>
      <p:sp>
        <p:nvSpPr>
          <p:cNvPr id="52" name="文字方塊 51"/>
          <p:cNvSpPr txBox="1"/>
          <p:nvPr/>
        </p:nvSpPr>
        <p:spPr>
          <a:xfrm>
            <a:off x="1333848" y="1494604"/>
            <a:ext cx="8190914" cy="1652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3600" b="1" dirty="0" smtClean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BMCC</a:t>
            </a:r>
            <a:r>
              <a:rPr lang="zh-TW" altLang="en-US" sz="3600" b="1" dirty="0" smtClean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醫材領域</a:t>
            </a:r>
            <a:endParaRPr lang="en-US" altLang="zh-TW" sz="3600" b="1" dirty="0" smtClean="0">
              <a:solidFill>
                <a:schemeClr val="bg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3600" b="1" dirty="0" smtClean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電話</a:t>
            </a:r>
            <a:r>
              <a:rPr lang="en-US" altLang="zh-TW" sz="3600" b="1" dirty="0" smtClean="0">
                <a:solidFill>
                  <a:schemeClr val="bg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03-6588760</a:t>
            </a:r>
            <a:endParaRPr lang="en-US" altLang="zh-TW" sz="36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549" y="3166140"/>
            <a:ext cx="2546758" cy="146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04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直角三角形 11"/>
          <p:cNvSpPr/>
          <p:nvPr/>
        </p:nvSpPr>
        <p:spPr>
          <a:xfrm rot="8100000">
            <a:off x="4752339" y="3965148"/>
            <a:ext cx="5991419" cy="5870818"/>
          </a:xfrm>
          <a:prstGeom prst="rt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直角三角形 15"/>
          <p:cNvSpPr/>
          <p:nvPr/>
        </p:nvSpPr>
        <p:spPr>
          <a:xfrm rot="8100000">
            <a:off x="5200248" y="4267957"/>
            <a:ext cx="5180715" cy="5198374"/>
          </a:xfrm>
          <a:prstGeom prst="rtTriangle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直角三角形 30"/>
          <p:cNvSpPr/>
          <p:nvPr/>
        </p:nvSpPr>
        <p:spPr>
          <a:xfrm rot="18900000">
            <a:off x="6027752" y="-1768862"/>
            <a:ext cx="3525707" cy="3537724"/>
          </a:xfrm>
          <a:prstGeom prst="rtTriangle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 rot="2700000">
            <a:off x="9347632" y="1319124"/>
            <a:ext cx="2356352" cy="2356352"/>
          </a:xfrm>
          <a:prstGeom prst="rect">
            <a:avLst/>
          </a:pr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1660807" y="2735916"/>
            <a:ext cx="4353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敬 請 指 示</a:t>
            </a:r>
            <a:endParaRPr lang="zh-CN" altLang="en-US" sz="54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任意多边形 42"/>
          <p:cNvSpPr/>
          <p:nvPr/>
        </p:nvSpPr>
        <p:spPr>
          <a:xfrm>
            <a:off x="11036869" y="7346"/>
            <a:ext cx="1155132" cy="1561048"/>
          </a:xfrm>
          <a:custGeom>
            <a:avLst/>
            <a:gdLst>
              <a:gd name="connsiteX0" fmla="*/ 405915 w 1155132"/>
              <a:gd name="connsiteY0" fmla="*/ 0 h 1561048"/>
              <a:gd name="connsiteX1" fmla="*/ 1155132 w 1155132"/>
              <a:gd name="connsiteY1" fmla="*/ 0 h 1561048"/>
              <a:gd name="connsiteX2" fmla="*/ 1155132 w 1155132"/>
              <a:gd name="connsiteY2" fmla="*/ 1561048 h 1561048"/>
              <a:gd name="connsiteX3" fmla="*/ 0 w 1155132"/>
              <a:gd name="connsiteY3" fmla="*/ 405915 h 1561048"/>
              <a:gd name="connsiteX4" fmla="*/ 405915 w 1155132"/>
              <a:gd name="connsiteY4" fmla="*/ 0 h 156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32" h="1561048">
                <a:moveTo>
                  <a:pt x="405915" y="0"/>
                </a:moveTo>
                <a:lnTo>
                  <a:pt x="1155132" y="0"/>
                </a:lnTo>
                <a:lnTo>
                  <a:pt x="1155132" y="1561048"/>
                </a:lnTo>
                <a:lnTo>
                  <a:pt x="0" y="405915"/>
                </a:lnTo>
                <a:lnTo>
                  <a:pt x="405915" y="0"/>
                </a:lnTo>
                <a:close/>
              </a:path>
            </a:pathLst>
          </a:custGeom>
          <a:solidFill>
            <a:srgbClr val="A2C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5576" y="952525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525306" y="320924"/>
            <a:ext cx="2557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背景說</a:t>
            </a: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明</a:t>
            </a:r>
            <a:endParaRPr lang="zh-CN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Freeform 27"/>
          <p:cNvSpPr>
            <a:spLocks noEditPoints="1"/>
          </p:cNvSpPr>
          <p:nvPr/>
        </p:nvSpPr>
        <p:spPr bwMode="auto">
          <a:xfrm>
            <a:off x="2714588" y="1156514"/>
            <a:ext cx="6687849" cy="5866078"/>
          </a:xfrm>
          <a:custGeom>
            <a:avLst/>
            <a:gdLst>
              <a:gd name="T0" fmla="*/ 4412 w 4949"/>
              <a:gd name="T1" fmla="*/ 0 h 3078"/>
              <a:gd name="T2" fmla="*/ 4949 w 4949"/>
              <a:gd name="T3" fmla="*/ 1539 h 3078"/>
              <a:gd name="T4" fmla="*/ 4412 w 4949"/>
              <a:gd name="T5" fmla="*/ 3078 h 3078"/>
              <a:gd name="T6" fmla="*/ 537 w 4949"/>
              <a:gd name="T7" fmla="*/ 3078 h 3078"/>
              <a:gd name="T8" fmla="*/ 0 w 4949"/>
              <a:gd name="T9" fmla="*/ 1539 h 3078"/>
              <a:gd name="T10" fmla="*/ 537 w 494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49" h="3078">
                <a:moveTo>
                  <a:pt x="4412" y="0"/>
                </a:moveTo>
                <a:cubicBezTo>
                  <a:pt x="4748" y="422"/>
                  <a:pt x="4949" y="957"/>
                  <a:pt x="4949" y="1539"/>
                </a:cubicBezTo>
                <a:cubicBezTo>
                  <a:pt x="4949" y="2121"/>
                  <a:pt x="4748" y="2656"/>
                  <a:pt x="4412" y="3078"/>
                </a:cubicBezTo>
                <a:moveTo>
                  <a:pt x="537" y="3078"/>
                </a:moveTo>
                <a:cubicBezTo>
                  <a:pt x="201" y="2656"/>
                  <a:pt x="0" y="2121"/>
                  <a:pt x="0" y="1539"/>
                </a:cubicBezTo>
                <a:cubicBezTo>
                  <a:pt x="0" y="957"/>
                  <a:pt x="201" y="422"/>
                  <a:pt x="53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65000"/>
                  </a:schemeClr>
                </a:gs>
                <a:gs pos="40000">
                  <a:schemeClr val="bg1">
                    <a:lumMod val="6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zh-CN" altLang="en-US" sz="1400">
              <a:solidFill>
                <a:prstClr val="black"/>
              </a:solidFill>
            </a:endParaRPr>
          </a:p>
        </p:txBody>
      </p:sp>
      <p:sp>
        <p:nvSpPr>
          <p:cNvPr id="12" name="Freeform 28"/>
          <p:cNvSpPr>
            <a:spLocks noEditPoints="1"/>
          </p:cNvSpPr>
          <p:nvPr/>
        </p:nvSpPr>
        <p:spPr bwMode="auto">
          <a:xfrm>
            <a:off x="2103122" y="1156514"/>
            <a:ext cx="7930236" cy="5866078"/>
          </a:xfrm>
          <a:custGeom>
            <a:avLst/>
            <a:gdLst>
              <a:gd name="T0" fmla="*/ 5433 w 5869"/>
              <a:gd name="T1" fmla="*/ 0 h 3078"/>
              <a:gd name="T2" fmla="*/ 5869 w 5869"/>
              <a:gd name="T3" fmla="*/ 1539 h 3078"/>
              <a:gd name="T4" fmla="*/ 5433 w 5869"/>
              <a:gd name="T5" fmla="*/ 3078 h 3078"/>
              <a:gd name="T6" fmla="*/ 436 w 5869"/>
              <a:gd name="T7" fmla="*/ 3078 h 3078"/>
              <a:gd name="T8" fmla="*/ 0 w 5869"/>
              <a:gd name="T9" fmla="*/ 1539 h 3078"/>
              <a:gd name="T10" fmla="*/ 436 w 586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869" h="3078">
                <a:moveTo>
                  <a:pt x="5433" y="0"/>
                </a:moveTo>
                <a:cubicBezTo>
                  <a:pt x="5709" y="447"/>
                  <a:pt x="5869" y="974"/>
                  <a:pt x="5869" y="1539"/>
                </a:cubicBezTo>
                <a:cubicBezTo>
                  <a:pt x="5869" y="2103"/>
                  <a:pt x="5709" y="2631"/>
                  <a:pt x="5433" y="3078"/>
                </a:cubicBezTo>
                <a:moveTo>
                  <a:pt x="436" y="3078"/>
                </a:moveTo>
                <a:cubicBezTo>
                  <a:pt x="160" y="2631"/>
                  <a:pt x="0" y="2103"/>
                  <a:pt x="0" y="1539"/>
                </a:cubicBezTo>
                <a:cubicBezTo>
                  <a:pt x="0" y="974"/>
                  <a:pt x="160" y="447"/>
                  <a:pt x="436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65000"/>
                  </a:schemeClr>
                </a:gs>
                <a:gs pos="40000">
                  <a:schemeClr val="bg1">
                    <a:lumMod val="6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zh-CN" altLang="en-US" sz="1400">
              <a:solidFill>
                <a:prstClr val="black"/>
              </a:solidFill>
            </a:endParaRPr>
          </a:p>
        </p:txBody>
      </p:sp>
      <p:sp>
        <p:nvSpPr>
          <p:cNvPr id="13" name="Freeform 29"/>
          <p:cNvSpPr>
            <a:spLocks noEditPoints="1"/>
          </p:cNvSpPr>
          <p:nvPr/>
        </p:nvSpPr>
        <p:spPr bwMode="auto">
          <a:xfrm>
            <a:off x="1377786" y="1156514"/>
            <a:ext cx="9402560" cy="5866078"/>
          </a:xfrm>
          <a:custGeom>
            <a:avLst/>
            <a:gdLst>
              <a:gd name="T0" fmla="*/ 6600 w 6959"/>
              <a:gd name="T1" fmla="*/ 0 h 3078"/>
              <a:gd name="T2" fmla="*/ 6959 w 6959"/>
              <a:gd name="T3" fmla="*/ 1539 h 3078"/>
              <a:gd name="T4" fmla="*/ 6600 w 6959"/>
              <a:gd name="T5" fmla="*/ 3078 h 3078"/>
              <a:gd name="T6" fmla="*/ 359 w 6959"/>
              <a:gd name="T7" fmla="*/ 3078 h 3078"/>
              <a:gd name="T8" fmla="*/ 0 w 6959"/>
              <a:gd name="T9" fmla="*/ 1539 h 3078"/>
              <a:gd name="T10" fmla="*/ 359 w 6959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9" h="3078">
                <a:moveTo>
                  <a:pt x="6600" y="0"/>
                </a:moveTo>
                <a:cubicBezTo>
                  <a:pt x="6830" y="464"/>
                  <a:pt x="6959" y="986"/>
                  <a:pt x="6959" y="1539"/>
                </a:cubicBezTo>
                <a:cubicBezTo>
                  <a:pt x="6959" y="2092"/>
                  <a:pt x="6830" y="2614"/>
                  <a:pt x="6600" y="3078"/>
                </a:cubicBezTo>
                <a:moveTo>
                  <a:pt x="359" y="3078"/>
                </a:moveTo>
                <a:cubicBezTo>
                  <a:pt x="129" y="2614"/>
                  <a:pt x="0" y="2092"/>
                  <a:pt x="0" y="1539"/>
                </a:cubicBezTo>
                <a:cubicBezTo>
                  <a:pt x="0" y="986"/>
                  <a:pt x="129" y="464"/>
                  <a:pt x="359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65000"/>
                  </a:schemeClr>
                </a:gs>
                <a:gs pos="40000">
                  <a:schemeClr val="bg1">
                    <a:lumMod val="6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zh-CN" altLang="en-US" sz="1400">
              <a:solidFill>
                <a:prstClr val="black"/>
              </a:solidFill>
            </a:endParaRPr>
          </a:p>
        </p:txBody>
      </p:sp>
      <p:sp>
        <p:nvSpPr>
          <p:cNvPr id="14" name="Freeform 30"/>
          <p:cNvSpPr>
            <a:spLocks noEditPoints="1"/>
          </p:cNvSpPr>
          <p:nvPr/>
        </p:nvSpPr>
        <p:spPr bwMode="auto">
          <a:xfrm>
            <a:off x="517215" y="1156514"/>
            <a:ext cx="11149386" cy="5866078"/>
          </a:xfrm>
          <a:custGeom>
            <a:avLst/>
            <a:gdLst>
              <a:gd name="T0" fmla="*/ 7954 w 8251"/>
              <a:gd name="T1" fmla="*/ 0 h 3078"/>
              <a:gd name="T2" fmla="*/ 8251 w 8251"/>
              <a:gd name="T3" fmla="*/ 1539 h 3078"/>
              <a:gd name="T4" fmla="*/ 7954 w 8251"/>
              <a:gd name="T5" fmla="*/ 3078 h 3078"/>
              <a:gd name="T6" fmla="*/ 297 w 8251"/>
              <a:gd name="T7" fmla="*/ 3078 h 3078"/>
              <a:gd name="T8" fmla="*/ 0 w 8251"/>
              <a:gd name="T9" fmla="*/ 1539 h 3078"/>
              <a:gd name="T10" fmla="*/ 297 w 8251"/>
              <a:gd name="T11" fmla="*/ 0 h 30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51" h="3078">
                <a:moveTo>
                  <a:pt x="7954" y="0"/>
                </a:moveTo>
                <a:cubicBezTo>
                  <a:pt x="8146" y="475"/>
                  <a:pt x="8251" y="995"/>
                  <a:pt x="8251" y="1539"/>
                </a:cubicBezTo>
                <a:cubicBezTo>
                  <a:pt x="8251" y="2083"/>
                  <a:pt x="8146" y="2602"/>
                  <a:pt x="7954" y="3078"/>
                </a:cubicBezTo>
                <a:moveTo>
                  <a:pt x="297" y="3078"/>
                </a:moveTo>
                <a:cubicBezTo>
                  <a:pt x="106" y="2602"/>
                  <a:pt x="0" y="2083"/>
                  <a:pt x="0" y="1539"/>
                </a:cubicBezTo>
                <a:cubicBezTo>
                  <a:pt x="0" y="995"/>
                  <a:pt x="106" y="475"/>
                  <a:pt x="297" y="0"/>
                </a:cubicBezTo>
              </a:path>
            </a:pathLst>
          </a:custGeom>
          <a:noFill/>
          <a:ln w="9525" cap="flat">
            <a:gradFill>
              <a:gsLst>
                <a:gs pos="60000">
                  <a:schemeClr val="bg1">
                    <a:lumMod val="65000"/>
                  </a:schemeClr>
                </a:gs>
                <a:gs pos="40000">
                  <a:schemeClr val="bg1">
                    <a:lumMod val="65000"/>
                  </a:schemeClr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0"/>
            </a:gra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zh-CN" altLang="en-US" sz="1400">
              <a:solidFill>
                <a:prstClr val="black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70269" y="2230582"/>
            <a:ext cx="6243277" cy="371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lvl="0" indent="-268288">
              <a:lnSpc>
                <a:spcPct val="110000"/>
              </a:lnSpc>
              <a:spcBef>
                <a:spcPts val="800"/>
              </a:spcBef>
              <a:defRPr/>
            </a:pP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◆ 總統「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驅動台灣下一個世代產業成長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」的施政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藍圖「創新、就業與分配」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三項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原則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，提出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「生醫產業創新推動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方案」</a:t>
            </a:r>
            <a:endParaRPr lang="zh-TW" altLang="en-US" sz="2800" b="1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10000"/>
              </a:lnSpc>
              <a:spcBef>
                <a:spcPts val="800"/>
              </a:spcBef>
              <a:defRPr/>
            </a:pP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◆ </a:t>
            </a:r>
            <a:r>
              <a:rPr lang="en-US" altLang="zh-TW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105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年行政院核定「生醫產業創新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</a:t>
            </a:r>
            <a:endParaRPr lang="en-US" altLang="zh-TW" sz="2800" b="1" kern="0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altLang="zh-TW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動方案</a:t>
            </a:r>
            <a:r>
              <a:rPr lang="zh-TW" altLang="en-US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」，積極推動醫療器材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商品化</a:t>
            </a:r>
            <a:endParaRPr lang="en-US" altLang="zh-TW" sz="2800" b="1" kern="0" dirty="0" smtClean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altLang="zh-TW" sz="2800" b="1" kern="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2800" b="1" kern="0" dirty="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中心</a:t>
            </a:r>
            <a:endParaRPr lang="zh-TW" altLang="en-US" sz="2800" kern="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747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61941" y="946386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5576" y="306535"/>
            <a:ext cx="6779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定位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755576" y="1690966"/>
            <a:ext cx="11286079" cy="4681259"/>
            <a:chOff x="1217344" y="1671916"/>
            <a:chExt cx="11286079" cy="4681259"/>
          </a:xfrm>
        </p:grpSpPr>
        <p:grpSp>
          <p:nvGrpSpPr>
            <p:cNvPr id="4" name="群組 3"/>
            <p:cNvGrpSpPr/>
            <p:nvPr/>
          </p:nvGrpSpPr>
          <p:grpSpPr>
            <a:xfrm>
              <a:off x="1217344" y="1671916"/>
              <a:ext cx="8021906" cy="4681259"/>
              <a:chOff x="2198419" y="1767166"/>
              <a:chExt cx="6550645" cy="4058869"/>
            </a:xfrm>
          </p:grpSpPr>
          <p:grpSp>
            <p:nvGrpSpPr>
              <p:cNvPr id="9" name="组合 14"/>
              <p:cNvGrpSpPr/>
              <p:nvPr/>
            </p:nvGrpSpPr>
            <p:grpSpPr>
              <a:xfrm>
                <a:off x="6041766" y="2120438"/>
                <a:ext cx="1230179" cy="1533899"/>
                <a:chOff x="3295850" y="1908877"/>
                <a:chExt cx="3738030" cy="4660916"/>
              </a:xfrm>
            </p:grpSpPr>
            <p:sp>
              <p:nvSpPr>
                <p:cNvPr id="10" name="圆角矩形 15"/>
                <p:cNvSpPr/>
                <p:nvPr/>
              </p:nvSpPr>
              <p:spPr>
                <a:xfrm rot="2760000">
                  <a:off x="3098889" y="2634801"/>
                  <a:ext cx="4660916" cy="3209067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6" name="Freeform 5"/>
                <p:cNvSpPr>
                  <a:spLocks/>
                </p:cNvSpPr>
                <p:nvPr/>
              </p:nvSpPr>
              <p:spPr bwMode="auto">
                <a:xfrm rot="10800000">
                  <a:off x="3295850" y="2263222"/>
                  <a:ext cx="2643765" cy="2343151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3000">
                      <a:srgbClr val="ECECEC"/>
                    </a:gs>
                    <a:gs pos="100000">
                      <a:srgbClr val="D9D9D9"/>
                    </a:gs>
                  </a:gsLst>
                  <a:lin ang="2700000" scaled="1"/>
                  <a:tileRect/>
                </a:gradFill>
                <a:ln w="25400">
                  <a:gradFill flip="none" rotWithShape="1">
                    <a:gsLst>
                      <a:gs pos="29000">
                        <a:srgbClr val="E0E0E0"/>
                      </a:gs>
                      <a:gs pos="0">
                        <a:srgbClr val="999999"/>
                      </a:gs>
                      <a:gs pos="83000">
                        <a:schemeClr val="bg1"/>
                      </a:gs>
                    </a:gsLst>
                    <a:lin ang="2700000" scaled="1"/>
                    <a:tileRect/>
                  </a:gradFill>
                </a:ln>
                <a:effectLst>
                  <a:outerShdw blurRad="355600" dist="88900" dir="2700000" algn="tl" rotWithShape="0">
                    <a:prstClr val="black">
                      <a:alpha val="28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7" name="圆角矩形 17"/>
                <p:cNvSpPr/>
                <p:nvPr/>
              </p:nvSpPr>
              <p:spPr>
                <a:xfrm rot="2760000">
                  <a:off x="3358628" y="2852802"/>
                  <a:ext cx="3953506" cy="2592561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8" name="Freeform 5"/>
                <p:cNvSpPr>
                  <a:spLocks/>
                </p:cNvSpPr>
                <p:nvPr/>
              </p:nvSpPr>
              <p:spPr bwMode="auto">
                <a:xfrm rot="10800000">
                  <a:off x="3589408" y="2523401"/>
                  <a:ext cx="2056648" cy="1822794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solidFill>
                  <a:srgbClr val="00CC66"/>
                </a:solidFill>
                <a:ln w="25400">
                  <a:solidFill>
                    <a:srgbClr val="00CC66"/>
                  </a:solidFill>
                </a:ln>
                <a:effectLst>
                  <a:outerShdw blurRad="254000" dist="114300" dir="2700000" algn="tl" rotWithShape="0">
                    <a:prstClr val="black">
                      <a:alpha val="25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19" name="组合 19"/>
              <p:cNvGrpSpPr/>
              <p:nvPr/>
            </p:nvGrpSpPr>
            <p:grpSpPr>
              <a:xfrm>
                <a:off x="6043885" y="4292138"/>
                <a:ext cx="1225938" cy="1533897"/>
                <a:chOff x="3295850" y="1895995"/>
                <a:chExt cx="3725149" cy="4660916"/>
              </a:xfrm>
            </p:grpSpPr>
            <p:sp>
              <p:nvSpPr>
                <p:cNvPr id="20" name="圆角矩形 20"/>
                <p:cNvSpPr/>
                <p:nvPr/>
              </p:nvSpPr>
              <p:spPr>
                <a:xfrm rot="2760000">
                  <a:off x="3086007" y="2621919"/>
                  <a:ext cx="4660916" cy="3209068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1" name="Freeform 5"/>
                <p:cNvSpPr>
                  <a:spLocks/>
                </p:cNvSpPr>
                <p:nvPr/>
              </p:nvSpPr>
              <p:spPr bwMode="auto">
                <a:xfrm rot="10800000">
                  <a:off x="3295850" y="2118675"/>
                  <a:ext cx="2643765" cy="2343152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3000">
                      <a:srgbClr val="ECECEC"/>
                    </a:gs>
                    <a:gs pos="100000">
                      <a:srgbClr val="D9D9D9"/>
                    </a:gs>
                  </a:gsLst>
                  <a:lin ang="2700000" scaled="1"/>
                  <a:tileRect/>
                </a:gradFill>
                <a:ln w="25400">
                  <a:gradFill flip="none" rotWithShape="1">
                    <a:gsLst>
                      <a:gs pos="29000">
                        <a:srgbClr val="E0E0E0"/>
                      </a:gs>
                      <a:gs pos="0">
                        <a:srgbClr val="999999"/>
                      </a:gs>
                      <a:gs pos="83000">
                        <a:schemeClr val="bg1"/>
                      </a:gs>
                    </a:gsLst>
                    <a:lin ang="2700000" scaled="1"/>
                    <a:tileRect/>
                  </a:gradFill>
                </a:ln>
                <a:effectLst>
                  <a:outerShdw blurRad="355600" dist="88900" dir="2700000" algn="tl" rotWithShape="0">
                    <a:prstClr val="black">
                      <a:alpha val="28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2" name="圆角矩形 22"/>
                <p:cNvSpPr/>
                <p:nvPr/>
              </p:nvSpPr>
              <p:spPr>
                <a:xfrm rot="2760000">
                  <a:off x="3384391" y="2878566"/>
                  <a:ext cx="3953506" cy="2592561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3" name="Freeform 5"/>
                <p:cNvSpPr>
                  <a:spLocks/>
                </p:cNvSpPr>
                <p:nvPr/>
              </p:nvSpPr>
              <p:spPr bwMode="auto">
                <a:xfrm rot="10800000">
                  <a:off x="3589407" y="2378854"/>
                  <a:ext cx="2056649" cy="1822794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solidFill>
                  <a:srgbClr val="339933"/>
                </a:solidFill>
                <a:ln w="25400">
                  <a:solidFill>
                    <a:srgbClr val="339933"/>
                  </a:solidFill>
                </a:ln>
                <a:effectLst>
                  <a:outerShdw blurRad="254000" dist="114300" dir="2700000" algn="tl" rotWithShape="0">
                    <a:prstClr val="black">
                      <a:alpha val="25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24" name="组合 24"/>
              <p:cNvGrpSpPr/>
              <p:nvPr/>
            </p:nvGrpSpPr>
            <p:grpSpPr>
              <a:xfrm>
                <a:off x="6043885" y="3206288"/>
                <a:ext cx="1225938" cy="1533897"/>
                <a:chOff x="3295850" y="1895995"/>
                <a:chExt cx="3725149" cy="4660916"/>
              </a:xfrm>
            </p:grpSpPr>
            <p:sp>
              <p:nvSpPr>
                <p:cNvPr id="25" name="圆角矩形 25"/>
                <p:cNvSpPr/>
                <p:nvPr/>
              </p:nvSpPr>
              <p:spPr>
                <a:xfrm rot="2760000">
                  <a:off x="3086007" y="2621919"/>
                  <a:ext cx="4660916" cy="3209068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6" name="Freeform 5"/>
                <p:cNvSpPr>
                  <a:spLocks/>
                </p:cNvSpPr>
                <p:nvPr/>
              </p:nvSpPr>
              <p:spPr bwMode="auto">
                <a:xfrm rot="10800000">
                  <a:off x="3295850" y="2142766"/>
                  <a:ext cx="2643765" cy="2343152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3000">
                      <a:srgbClr val="ECECEC"/>
                    </a:gs>
                    <a:gs pos="100000">
                      <a:srgbClr val="D9D9D9"/>
                    </a:gs>
                  </a:gsLst>
                  <a:lin ang="2700000" scaled="1"/>
                  <a:tileRect/>
                </a:gradFill>
                <a:ln w="25400">
                  <a:gradFill flip="none" rotWithShape="1">
                    <a:gsLst>
                      <a:gs pos="29000">
                        <a:srgbClr val="E0E0E0"/>
                      </a:gs>
                      <a:gs pos="0">
                        <a:srgbClr val="999999"/>
                      </a:gs>
                      <a:gs pos="83000">
                        <a:schemeClr val="bg1"/>
                      </a:gs>
                    </a:gsLst>
                    <a:lin ang="2700000" scaled="1"/>
                    <a:tileRect/>
                  </a:gradFill>
                </a:ln>
                <a:effectLst>
                  <a:outerShdw blurRad="355600" dist="88900" dir="2700000" algn="tl" rotWithShape="0">
                    <a:prstClr val="black">
                      <a:alpha val="28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7" name="圆角矩形 27"/>
                <p:cNvSpPr/>
                <p:nvPr/>
              </p:nvSpPr>
              <p:spPr>
                <a:xfrm rot="2760000">
                  <a:off x="3371510" y="2878566"/>
                  <a:ext cx="3953505" cy="2592561"/>
                </a:xfrm>
                <a:prstGeom prst="roundRect">
                  <a:avLst>
                    <a:gd name="adj" fmla="val 50000"/>
                  </a:avLst>
                </a:prstGeom>
                <a:gradFill>
                  <a:gsLst>
                    <a:gs pos="37000">
                      <a:srgbClr val="6C6C6C">
                        <a:alpha val="50000"/>
                      </a:srgbClr>
                    </a:gs>
                    <a:gs pos="0">
                      <a:schemeClr val="tx1">
                        <a:alpha val="61000"/>
                      </a:schemeClr>
                    </a:gs>
                    <a:gs pos="100000">
                      <a:srgbClr val="D8D8D8">
                        <a:alpha val="0"/>
                      </a:srgbClr>
                    </a:gs>
                  </a:gsLst>
                  <a:lin ang="0" scaled="0"/>
                </a:gradFill>
                <a:ln>
                  <a:noFill/>
                </a:ln>
                <a:effectLst>
                  <a:softEdge rad="2540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28" name="Freeform 5"/>
                <p:cNvSpPr>
                  <a:spLocks/>
                </p:cNvSpPr>
                <p:nvPr/>
              </p:nvSpPr>
              <p:spPr bwMode="auto">
                <a:xfrm rot="10800000">
                  <a:off x="3589407" y="2402945"/>
                  <a:ext cx="2056649" cy="1822794"/>
                </a:xfrm>
                <a:custGeom>
                  <a:avLst/>
                  <a:gdLst>
                    <a:gd name="T0" fmla="*/ 407 w 1375"/>
                    <a:gd name="T1" fmla="*/ 1218 h 1218"/>
                    <a:gd name="T2" fmla="*/ 299 w 1375"/>
                    <a:gd name="T3" fmla="*/ 1156 h 1218"/>
                    <a:gd name="T4" fmla="*/ 19 w 1375"/>
                    <a:gd name="T5" fmla="*/ 671 h 1218"/>
                    <a:gd name="T6" fmla="*/ 19 w 1375"/>
                    <a:gd name="T7" fmla="*/ 547 h 1218"/>
                    <a:gd name="T8" fmla="*/ 299 w 1375"/>
                    <a:gd name="T9" fmla="*/ 62 h 1218"/>
                    <a:gd name="T10" fmla="*/ 407 w 1375"/>
                    <a:gd name="T11" fmla="*/ 0 h 1218"/>
                    <a:gd name="T12" fmla="*/ 967 w 1375"/>
                    <a:gd name="T13" fmla="*/ 0 h 1218"/>
                    <a:gd name="T14" fmla="*/ 1075 w 1375"/>
                    <a:gd name="T15" fmla="*/ 62 h 1218"/>
                    <a:gd name="T16" fmla="*/ 1355 w 1375"/>
                    <a:gd name="T17" fmla="*/ 547 h 1218"/>
                    <a:gd name="T18" fmla="*/ 1355 w 1375"/>
                    <a:gd name="T19" fmla="*/ 671 h 1218"/>
                    <a:gd name="T20" fmla="*/ 1075 w 1375"/>
                    <a:gd name="T21" fmla="*/ 1156 h 1218"/>
                    <a:gd name="T22" fmla="*/ 967 w 1375"/>
                    <a:gd name="T23" fmla="*/ 1218 h 1218"/>
                    <a:gd name="T24" fmla="*/ 407 w 1375"/>
                    <a:gd name="T25" fmla="*/ 1218 h 12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375" h="1218">
                      <a:moveTo>
                        <a:pt x="407" y="1218"/>
                      </a:moveTo>
                      <a:cubicBezTo>
                        <a:pt x="368" y="1218"/>
                        <a:pt x="319" y="1190"/>
                        <a:pt x="299" y="1156"/>
                      </a:cubicBezTo>
                      <a:cubicBezTo>
                        <a:pt x="19" y="671"/>
                        <a:pt x="19" y="671"/>
                        <a:pt x="19" y="671"/>
                      </a:cubicBezTo>
                      <a:cubicBezTo>
                        <a:pt x="0" y="637"/>
                        <a:pt x="0" y="581"/>
                        <a:pt x="19" y="547"/>
                      </a:cubicBezTo>
                      <a:cubicBezTo>
                        <a:pt x="299" y="62"/>
                        <a:pt x="299" y="62"/>
                        <a:pt x="299" y="62"/>
                      </a:cubicBezTo>
                      <a:cubicBezTo>
                        <a:pt x="319" y="28"/>
                        <a:pt x="368" y="0"/>
                        <a:pt x="407" y="0"/>
                      </a:cubicBezTo>
                      <a:cubicBezTo>
                        <a:pt x="967" y="0"/>
                        <a:pt x="967" y="0"/>
                        <a:pt x="967" y="0"/>
                      </a:cubicBezTo>
                      <a:cubicBezTo>
                        <a:pt x="1007" y="0"/>
                        <a:pt x="1055" y="28"/>
                        <a:pt x="1075" y="62"/>
                      </a:cubicBezTo>
                      <a:cubicBezTo>
                        <a:pt x="1355" y="547"/>
                        <a:pt x="1355" y="547"/>
                        <a:pt x="1355" y="547"/>
                      </a:cubicBezTo>
                      <a:cubicBezTo>
                        <a:pt x="1375" y="581"/>
                        <a:pt x="1375" y="637"/>
                        <a:pt x="1355" y="671"/>
                      </a:cubicBezTo>
                      <a:cubicBezTo>
                        <a:pt x="1075" y="1156"/>
                        <a:pt x="1075" y="1156"/>
                        <a:pt x="1075" y="1156"/>
                      </a:cubicBezTo>
                      <a:cubicBezTo>
                        <a:pt x="1055" y="1190"/>
                        <a:pt x="1007" y="1218"/>
                        <a:pt x="967" y="1218"/>
                      </a:cubicBezTo>
                      <a:lnTo>
                        <a:pt x="407" y="1218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 w="25400">
                  <a:solidFill>
                    <a:srgbClr val="006600"/>
                  </a:solidFill>
                </a:ln>
                <a:effectLst>
                  <a:outerShdw blurRad="254000" dist="114300" dir="2700000" algn="tl" rotWithShape="0">
                    <a:prstClr val="black">
                      <a:alpha val="25000"/>
                    </a:prstClr>
                  </a:outerShdw>
                </a:effectLst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29" name="组合 29"/>
              <p:cNvGrpSpPr/>
              <p:nvPr/>
            </p:nvGrpSpPr>
            <p:grpSpPr>
              <a:xfrm>
                <a:off x="4086769" y="1771402"/>
                <a:ext cx="999742" cy="3463193"/>
                <a:chOff x="3837620" y="886919"/>
                <a:chExt cx="1332989" cy="4617591"/>
              </a:xfrm>
              <a:solidFill>
                <a:srgbClr val="008000"/>
              </a:solidFill>
            </p:grpSpPr>
            <p:sp>
              <p:nvSpPr>
                <p:cNvPr id="30" name="Freeform 11"/>
                <p:cNvSpPr>
                  <a:spLocks/>
                </p:cNvSpPr>
                <p:nvPr/>
              </p:nvSpPr>
              <p:spPr bwMode="auto">
                <a:xfrm rot="3600000">
                  <a:off x="2346651" y="2680552"/>
                  <a:ext cx="4617591" cy="1030325"/>
                </a:xfrm>
                <a:custGeom>
                  <a:avLst/>
                  <a:gdLst>
                    <a:gd name="T0" fmla="*/ 1275 w 2572"/>
                    <a:gd name="T1" fmla="*/ 0 h 649"/>
                    <a:gd name="T2" fmla="*/ 648 w 2572"/>
                    <a:gd name="T3" fmla="*/ 0 h 649"/>
                    <a:gd name="T4" fmla="*/ 0 w 2572"/>
                    <a:gd name="T5" fmla="*/ 649 h 649"/>
                    <a:gd name="T6" fmla="*/ 648 w 2572"/>
                    <a:gd name="T7" fmla="*/ 649 h 649"/>
                    <a:gd name="T8" fmla="*/ 1275 w 2572"/>
                    <a:gd name="T9" fmla="*/ 649 h 649"/>
                    <a:gd name="T10" fmla="*/ 2572 w 2572"/>
                    <a:gd name="T11" fmla="*/ 649 h 649"/>
                    <a:gd name="T12" fmla="*/ 2572 w 2572"/>
                    <a:gd name="T13" fmla="*/ 0 h 649"/>
                    <a:gd name="T14" fmla="*/ 1275 w 2572"/>
                    <a:gd name="T15" fmla="*/ 0 h 649"/>
                    <a:gd name="connsiteX0" fmla="*/ 4957 w 10000"/>
                    <a:gd name="connsiteY0" fmla="*/ 0 h 10000"/>
                    <a:gd name="connsiteX1" fmla="*/ 1408 w 10000"/>
                    <a:gd name="connsiteY1" fmla="*/ 233 h 10000"/>
                    <a:gd name="connsiteX2" fmla="*/ 0 w 10000"/>
                    <a:gd name="connsiteY2" fmla="*/ 10000 h 10000"/>
                    <a:gd name="connsiteX3" fmla="*/ 2519 w 10000"/>
                    <a:gd name="connsiteY3" fmla="*/ 10000 h 10000"/>
                    <a:gd name="connsiteX4" fmla="*/ 4957 w 10000"/>
                    <a:gd name="connsiteY4" fmla="*/ 10000 h 10000"/>
                    <a:gd name="connsiteX5" fmla="*/ 10000 w 10000"/>
                    <a:gd name="connsiteY5" fmla="*/ 10000 h 10000"/>
                    <a:gd name="connsiteX6" fmla="*/ 10000 w 10000"/>
                    <a:gd name="connsiteY6" fmla="*/ 0 h 10000"/>
                    <a:gd name="connsiteX7" fmla="*/ 4957 w 10000"/>
                    <a:gd name="connsiteY7" fmla="*/ 0 h 10000"/>
                    <a:gd name="connsiteX0" fmla="*/ 4957 w 11406"/>
                    <a:gd name="connsiteY0" fmla="*/ 0 h 10086"/>
                    <a:gd name="connsiteX1" fmla="*/ 1408 w 11406"/>
                    <a:gd name="connsiteY1" fmla="*/ 233 h 10086"/>
                    <a:gd name="connsiteX2" fmla="*/ 0 w 11406"/>
                    <a:gd name="connsiteY2" fmla="*/ 10000 h 10086"/>
                    <a:gd name="connsiteX3" fmla="*/ 2519 w 11406"/>
                    <a:gd name="connsiteY3" fmla="*/ 10000 h 10086"/>
                    <a:gd name="connsiteX4" fmla="*/ 4957 w 11406"/>
                    <a:gd name="connsiteY4" fmla="*/ 10000 h 10086"/>
                    <a:gd name="connsiteX5" fmla="*/ 11406 w 11406"/>
                    <a:gd name="connsiteY5" fmla="*/ 10086 h 10086"/>
                    <a:gd name="connsiteX6" fmla="*/ 10000 w 11406"/>
                    <a:gd name="connsiteY6" fmla="*/ 0 h 10086"/>
                    <a:gd name="connsiteX7" fmla="*/ 4957 w 11406"/>
                    <a:gd name="connsiteY7" fmla="*/ 0 h 10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1406" h="10086">
                      <a:moveTo>
                        <a:pt x="4957" y="0"/>
                      </a:moveTo>
                      <a:lnTo>
                        <a:pt x="1408" y="233"/>
                      </a:lnTo>
                      <a:lnTo>
                        <a:pt x="0" y="10000"/>
                      </a:lnTo>
                      <a:lnTo>
                        <a:pt x="2519" y="10000"/>
                      </a:lnTo>
                      <a:lnTo>
                        <a:pt x="4957" y="10000"/>
                      </a:lnTo>
                      <a:lnTo>
                        <a:pt x="11406" y="10086"/>
                      </a:lnTo>
                      <a:lnTo>
                        <a:pt x="10000" y="0"/>
                      </a:lnTo>
                      <a:lnTo>
                        <a:pt x="4957" y="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>
                  <a:noFill/>
                </a:ln>
                <a:effectLst/>
                <a:extLst/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31" name="等腰三角形 32"/>
                <p:cNvSpPr/>
                <p:nvPr/>
              </p:nvSpPr>
              <p:spPr>
                <a:xfrm rot="7200000">
                  <a:off x="3354481" y="1946957"/>
                  <a:ext cx="1410172" cy="443894"/>
                </a:xfrm>
                <a:custGeom>
                  <a:avLst/>
                  <a:gdLst>
                    <a:gd name="connsiteX0" fmla="*/ 0 w 1193370"/>
                    <a:gd name="connsiteY0" fmla="*/ 665183 h 665183"/>
                    <a:gd name="connsiteX1" fmla="*/ 596685 w 1193370"/>
                    <a:gd name="connsiteY1" fmla="*/ 0 h 665183"/>
                    <a:gd name="connsiteX2" fmla="*/ 1193370 w 1193370"/>
                    <a:gd name="connsiteY2" fmla="*/ 665183 h 665183"/>
                    <a:gd name="connsiteX3" fmla="*/ 0 w 1193370"/>
                    <a:gd name="connsiteY3" fmla="*/ 665183 h 665183"/>
                    <a:gd name="connsiteX0" fmla="*/ 0 w 1468222"/>
                    <a:gd name="connsiteY0" fmla="*/ 479445 h 479445"/>
                    <a:gd name="connsiteX1" fmla="*/ 1468222 w 1468222"/>
                    <a:gd name="connsiteY1" fmla="*/ 0 h 479445"/>
                    <a:gd name="connsiteX2" fmla="*/ 1193370 w 1468222"/>
                    <a:gd name="connsiteY2" fmla="*/ 479445 h 479445"/>
                    <a:gd name="connsiteX3" fmla="*/ 0 w 1468222"/>
                    <a:gd name="connsiteY3" fmla="*/ 479445 h 479445"/>
                    <a:gd name="connsiteX0" fmla="*/ 0 w 1442822"/>
                    <a:gd name="connsiteY0" fmla="*/ 447695 h 447695"/>
                    <a:gd name="connsiteX1" fmla="*/ 1442822 w 1442822"/>
                    <a:gd name="connsiteY1" fmla="*/ 0 h 447695"/>
                    <a:gd name="connsiteX2" fmla="*/ 1193370 w 1442822"/>
                    <a:gd name="connsiteY2" fmla="*/ 447695 h 447695"/>
                    <a:gd name="connsiteX3" fmla="*/ 0 w 1442822"/>
                    <a:gd name="connsiteY3" fmla="*/ 447695 h 447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42822" h="447695">
                      <a:moveTo>
                        <a:pt x="0" y="447695"/>
                      </a:moveTo>
                      <a:lnTo>
                        <a:pt x="1442822" y="0"/>
                      </a:lnTo>
                      <a:lnTo>
                        <a:pt x="1193370" y="447695"/>
                      </a:lnTo>
                      <a:lnTo>
                        <a:pt x="0" y="4476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32" name="组合 32"/>
              <p:cNvGrpSpPr/>
              <p:nvPr/>
            </p:nvGrpSpPr>
            <p:grpSpPr>
              <a:xfrm>
                <a:off x="2203617" y="1767166"/>
                <a:ext cx="1356270" cy="3466502"/>
                <a:chOff x="1326751" y="881272"/>
                <a:chExt cx="1808360" cy="4622003"/>
              </a:xfrm>
              <a:solidFill>
                <a:srgbClr val="00CC66"/>
              </a:solidFill>
            </p:grpSpPr>
            <p:sp>
              <p:nvSpPr>
                <p:cNvPr id="33" name="任意多边形 33"/>
                <p:cNvSpPr>
                  <a:spLocks/>
                </p:cNvSpPr>
                <p:nvPr/>
              </p:nvSpPr>
              <p:spPr bwMode="auto">
                <a:xfrm rot="1800000">
                  <a:off x="2115576" y="881272"/>
                  <a:ext cx="1019535" cy="4622003"/>
                </a:xfrm>
                <a:custGeom>
                  <a:avLst/>
                  <a:gdLst>
                    <a:gd name="connsiteX0" fmla="*/ 1023145 w 1028264"/>
                    <a:gd name="connsiteY0" fmla="*/ 0 h 4661577"/>
                    <a:gd name="connsiteX1" fmla="*/ 1028264 w 1028264"/>
                    <a:gd name="connsiteY1" fmla="*/ 4661577 h 4661577"/>
                    <a:gd name="connsiteX2" fmla="*/ 10022 w 1028264"/>
                    <a:gd name="connsiteY2" fmla="*/ 4073695 h 4661577"/>
                    <a:gd name="connsiteX3" fmla="*/ 0 w 1028264"/>
                    <a:gd name="connsiteY3" fmla="*/ 4064000 h 4661577"/>
                    <a:gd name="connsiteX4" fmla="*/ 16973 w 1028264"/>
                    <a:gd name="connsiteY4" fmla="*/ 581660 h 46615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28264" h="4661577">
                      <a:moveTo>
                        <a:pt x="1023145" y="0"/>
                      </a:moveTo>
                      <a:lnTo>
                        <a:pt x="1028264" y="4661577"/>
                      </a:lnTo>
                      <a:lnTo>
                        <a:pt x="10022" y="4073695"/>
                      </a:lnTo>
                      <a:lnTo>
                        <a:pt x="0" y="4064000"/>
                      </a:lnTo>
                      <a:lnTo>
                        <a:pt x="16973" y="58166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ffectLst/>
                <a:extLst/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34" name="等腰三角形 32"/>
                <p:cNvSpPr/>
                <p:nvPr/>
              </p:nvSpPr>
              <p:spPr>
                <a:xfrm>
                  <a:off x="1326751" y="3988557"/>
                  <a:ext cx="1430573" cy="443894"/>
                </a:xfrm>
                <a:custGeom>
                  <a:avLst/>
                  <a:gdLst>
                    <a:gd name="connsiteX0" fmla="*/ 0 w 1193370"/>
                    <a:gd name="connsiteY0" fmla="*/ 665183 h 665183"/>
                    <a:gd name="connsiteX1" fmla="*/ 596685 w 1193370"/>
                    <a:gd name="connsiteY1" fmla="*/ 0 h 665183"/>
                    <a:gd name="connsiteX2" fmla="*/ 1193370 w 1193370"/>
                    <a:gd name="connsiteY2" fmla="*/ 665183 h 665183"/>
                    <a:gd name="connsiteX3" fmla="*/ 0 w 1193370"/>
                    <a:gd name="connsiteY3" fmla="*/ 665183 h 665183"/>
                    <a:gd name="connsiteX0" fmla="*/ 0 w 1468222"/>
                    <a:gd name="connsiteY0" fmla="*/ 479445 h 479445"/>
                    <a:gd name="connsiteX1" fmla="*/ 1468222 w 1468222"/>
                    <a:gd name="connsiteY1" fmla="*/ 0 h 479445"/>
                    <a:gd name="connsiteX2" fmla="*/ 1193370 w 1468222"/>
                    <a:gd name="connsiteY2" fmla="*/ 479445 h 479445"/>
                    <a:gd name="connsiteX3" fmla="*/ 0 w 1468222"/>
                    <a:gd name="connsiteY3" fmla="*/ 479445 h 479445"/>
                    <a:gd name="connsiteX0" fmla="*/ 0 w 1442822"/>
                    <a:gd name="connsiteY0" fmla="*/ 447695 h 447695"/>
                    <a:gd name="connsiteX1" fmla="*/ 1442822 w 1442822"/>
                    <a:gd name="connsiteY1" fmla="*/ 0 h 447695"/>
                    <a:gd name="connsiteX2" fmla="*/ 1193370 w 1442822"/>
                    <a:gd name="connsiteY2" fmla="*/ 447695 h 447695"/>
                    <a:gd name="connsiteX3" fmla="*/ 0 w 1442822"/>
                    <a:gd name="connsiteY3" fmla="*/ 447695 h 447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42822" h="447695">
                      <a:moveTo>
                        <a:pt x="0" y="447695"/>
                      </a:moveTo>
                      <a:lnTo>
                        <a:pt x="1442822" y="0"/>
                      </a:lnTo>
                      <a:lnTo>
                        <a:pt x="1193370" y="447695"/>
                      </a:lnTo>
                      <a:lnTo>
                        <a:pt x="0" y="44769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grpSp>
            <p:nvGrpSpPr>
              <p:cNvPr id="35" name="组合 35"/>
              <p:cNvGrpSpPr/>
              <p:nvPr/>
            </p:nvGrpSpPr>
            <p:grpSpPr>
              <a:xfrm>
                <a:off x="2198419" y="4276344"/>
                <a:ext cx="3026964" cy="1072930"/>
                <a:chOff x="1319820" y="4226842"/>
                <a:chExt cx="4035952" cy="1430573"/>
              </a:xfrm>
              <a:solidFill>
                <a:srgbClr val="99FF99"/>
              </a:solidFill>
            </p:grpSpPr>
            <p:sp>
              <p:nvSpPr>
                <p:cNvPr id="36" name="任意多边形 36"/>
                <p:cNvSpPr>
                  <a:spLocks/>
                </p:cNvSpPr>
                <p:nvPr/>
              </p:nvSpPr>
              <p:spPr bwMode="auto">
                <a:xfrm rot="5400000">
                  <a:off x="2826097" y="2918551"/>
                  <a:ext cx="1023398" cy="4035952"/>
                </a:xfrm>
                <a:custGeom>
                  <a:avLst/>
                  <a:gdLst>
                    <a:gd name="connsiteX0" fmla="*/ 0 w 1032160"/>
                    <a:gd name="connsiteY0" fmla="*/ 4070508 h 4070508"/>
                    <a:gd name="connsiteX1" fmla="*/ 0 w 1032160"/>
                    <a:gd name="connsiteY1" fmla="*/ 2895686 h 4070508"/>
                    <a:gd name="connsiteX2" fmla="*/ 524 w 1032160"/>
                    <a:gd name="connsiteY2" fmla="*/ 2895686 h 4070508"/>
                    <a:gd name="connsiteX3" fmla="*/ 10945 w 1032160"/>
                    <a:gd name="connsiteY3" fmla="*/ 585205 h 4070508"/>
                    <a:gd name="connsiteX4" fmla="*/ 1024549 w 1032160"/>
                    <a:gd name="connsiteY4" fmla="*/ 0 h 4070508"/>
                    <a:gd name="connsiteX5" fmla="*/ 1027491 w 1032160"/>
                    <a:gd name="connsiteY5" fmla="*/ 2895686 h 4070508"/>
                    <a:gd name="connsiteX6" fmla="*/ 1032160 w 1032160"/>
                    <a:gd name="connsiteY6" fmla="*/ 2895686 h 4070508"/>
                    <a:gd name="connsiteX7" fmla="*/ 1032160 w 1032160"/>
                    <a:gd name="connsiteY7" fmla="*/ 3474590 h 4070508"/>
                    <a:gd name="connsiteX0" fmla="*/ 0 w 1032160"/>
                    <a:gd name="connsiteY0" fmla="*/ 4070508 h 4070508"/>
                    <a:gd name="connsiteX1" fmla="*/ 0 w 1032160"/>
                    <a:gd name="connsiteY1" fmla="*/ 2895686 h 4070508"/>
                    <a:gd name="connsiteX2" fmla="*/ 524 w 1032160"/>
                    <a:gd name="connsiteY2" fmla="*/ 2895686 h 4070508"/>
                    <a:gd name="connsiteX3" fmla="*/ 6183 w 1032160"/>
                    <a:gd name="connsiteY3" fmla="*/ 594730 h 4070508"/>
                    <a:gd name="connsiteX4" fmla="*/ 1024549 w 1032160"/>
                    <a:gd name="connsiteY4" fmla="*/ 0 h 4070508"/>
                    <a:gd name="connsiteX5" fmla="*/ 1027491 w 1032160"/>
                    <a:gd name="connsiteY5" fmla="*/ 2895686 h 4070508"/>
                    <a:gd name="connsiteX6" fmla="*/ 1032160 w 1032160"/>
                    <a:gd name="connsiteY6" fmla="*/ 2895686 h 4070508"/>
                    <a:gd name="connsiteX7" fmla="*/ 1032160 w 1032160"/>
                    <a:gd name="connsiteY7" fmla="*/ 3474590 h 4070508"/>
                    <a:gd name="connsiteX8" fmla="*/ 0 w 1032160"/>
                    <a:gd name="connsiteY8" fmla="*/ 4070508 h 4070508"/>
                    <a:gd name="connsiteX0" fmla="*/ 0 w 1032160"/>
                    <a:gd name="connsiteY0" fmla="*/ 4070508 h 4070508"/>
                    <a:gd name="connsiteX1" fmla="*/ 0 w 1032160"/>
                    <a:gd name="connsiteY1" fmla="*/ 2895686 h 4070508"/>
                    <a:gd name="connsiteX2" fmla="*/ 524 w 1032160"/>
                    <a:gd name="connsiteY2" fmla="*/ 2895686 h 4070508"/>
                    <a:gd name="connsiteX3" fmla="*/ 6183 w 1032160"/>
                    <a:gd name="connsiteY3" fmla="*/ 594730 h 4070508"/>
                    <a:gd name="connsiteX4" fmla="*/ 1024549 w 1032160"/>
                    <a:gd name="connsiteY4" fmla="*/ 0 h 4070508"/>
                    <a:gd name="connsiteX5" fmla="*/ 1027491 w 1032160"/>
                    <a:gd name="connsiteY5" fmla="*/ 2895686 h 4070508"/>
                    <a:gd name="connsiteX6" fmla="*/ 1032160 w 1032160"/>
                    <a:gd name="connsiteY6" fmla="*/ 2895686 h 4070508"/>
                    <a:gd name="connsiteX7" fmla="*/ 1032160 w 1032160"/>
                    <a:gd name="connsiteY7" fmla="*/ 3474590 h 4070508"/>
                    <a:gd name="connsiteX8" fmla="*/ 0 w 1032160"/>
                    <a:gd name="connsiteY8" fmla="*/ 4070508 h 40705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032160" h="4070508">
                      <a:moveTo>
                        <a:pt x="0" y="4070508"/>
                      </a:moveTo>
                      <a:lnTo>
                        <a:pt x="0" y="2895686"/>
                      </a:lnTo>
                      <a:lnTo>
                        <a:pt x="524" y="2895686"/>
                      </a:lnTo>
                      <a:cubicBezTo>
                        <a:pt x="2410" y="2128701"/>
                        <a:pt x="4297" y="1361715"/>
                        <a:pt x="6183" y="594730"/>
                      </a:cubicBezTo>
                      <a:lnTo>
                        <a:pt x="1024549" y="0"/>
                      </a:lnTo>
                      <a:cubicBezTo>
                        <a:pt x="1025530" y="965229"/>
                        <a:pt x="1026510" y="1930457"/>
                        <a:pt x="1027491" y="2895686"/>
                      </a:cubicBezTo>
                      <a:lnTo>
                        <a:pt x="1032160" y="2895686"/>
                      </a:lnTo>
                      <a:lnTo>
                        <a:pt x="1032160" y="3474590"/>
                      </a:lnTo>
                      <a:lnTo>
                        <a:pt x="0" y="4070508"/>
                      </a:lnTo>
                      <a:close/>
                    </a:path>
                  </a:pathLst>
                </a:custGeom>
                <a:solidFill>
                  <a:srgbClr val="339933"/>
                </a:solidFill>
                <a:ln>
                  <a:noFill/>
                </a:ln>
                <a:effectLst/>
                <a:extLst/>
              </p:spPr>
              <p:txBody>
                <a:bodyPr vert="horz" wrap="square" lIns="68580" tIns="34290" rIns="68580" bIns="3429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zh-CN" altLang="en-US" sz="1013">
                    <a:solidFill>
                      <a:prstClr val="black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37" name="等腰三角形 32"/>
                <p:cNvSpPr/>
                <p:nvPr/>
              </p:nvSpPr>
              <p:spPr>
                <a:xfrm rot="14400000">
                  <a:off x="4107765" y="4720182"/>
                  <a:ext cx="1430573" cy="443894"/>
                </a:xfrm>
                <a:custGeom>
                  <a:avLst/>
                  <a:gdLst>
                    <a:gd name="connsiteX0" fmla="*/ 0 w 1193370"/>
                    <a:gd name="connsiteY0" fmla="*/ 665183 h 665183"/>
                    <a:gd name="connsiteX1" fmla="*/ 596685 w 1193370"/>
                    <a:gd name="connsiteY1" fmla="*/ 0 h 665183"/>
                    <a:gd name="connsiteX2" fmla="*/ 1193370 w 1193370"/>
                    <a:gd name="connsiteY2" fmla="*/ 665183 h 665183"/>
                    <a:gd name="connsiteX3" fmla="*/ 0 w 1193370"/>
                    <a:gd name="connsiteY3" fmla="*/ 665183 h 665183"/>
                    <a:gd name="connsiteX0" fmla="*/ 0 w 1468222"/>
                    <a:gd name="connsiteY0" fmla="*/ 479445 h 479445"/>
                    <a:gd name="connsiteX1" fmla="*/ 1468222 w 1468222"/>
                    <a:gd name="connsiteY1" fmla="*/ 0 h 479445"/>
                    <a:gd name="connsiteX2" fmla="*/ 1193370 w 1468222"/>
                    <a:gd name="connsiteY2" fmla="*/ 479445 h 479445"/>
                    <a:gd name="connsiteX3" fmla="*/ 0 w 1468222"/>
                    <a:gd name="connsiteY3" fmla="*/ 479445 h 479445"/>
                    <a:gd name="connsiteX0" fmla="*/ 0 w 1442822"/>
                    <a:gd name="connsiteY0" fmla="*/ 447695 h 447695"/>
                    <a:gd name="connsiteX1" fmla="*/ 1442822 w 1442822"/>
                    <a:gd name="connsiteY1" fmla="*/ 0 h 447695"/>
                    <a:gd name="connsiteX2" fmla="*/ 1193370 w 1442822"/>
                    <a:gd name="connsiteY2" fmla="*/ 447695 h 447695"/>
                    <a:gd name="connsiteX3" fmla="*/ 0 w 1442822"/>
                    <a:gd name="connsiteY3" fmla="*/ 447695 h 4476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442822" h="447695">
                      <a:moveTo>
                        <a:pt x="0" y="447695"/>
                      </a:moveTo>
                      <a:lnTo>
                        <a:pt x="1442822" y="0"/>
                      </a:lnTo>
                      <a:lnTo>
                        <a:pt x="1193370" y="447695"/>
                      </a:lnTo>
                      <a:lnTo>
                        <a:pt x="0" y="447695"/>
                      </a:lnTo>
                      <a:close/>
                    </a:path>
                  </a:pathLst>
                </a:custGeom>
                <a:solidFill>
                  <a:srgbClr val="33CC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38" name="文本框 38"/>
              <p:cNvSpPr txBox="1"/>
              <p:nvPr/>
            </p:nvSpPr>
            <p:spPr>
              <a:xfrm>
                <a:off x="2892475" y="4590397"/>
                <a:ext cx="2160277" cy="453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2800" b="1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策 略</a:t>
                </a:r>
                <a:endParaRPr lang="zh-CN" altLang="en-US" sz="28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39" name="文本框 39"/>
              <p:cNvSpPr txBox="1"/>
              <p:nvPr/>
            </p:nvSpPr>
            <p:spPr>
              <a:xfrm rot="3600000">
                <a:off x="3619270" y="3287004"/>
                <a:ext cx="2160278" cy="427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2800" b="1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任 務</a:t>
                </a:r>
                <a:endParaRPr lang="zh-CN" altLang="en-US" sz="28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0" name="文本框 40"/>
              <p:cNvSpPr txBox="1"/>
              <p:nvPr/>
            </p:nvSpPr>
            <p:spPr>
              <a:xfrm rot="18000000" flipH="1">
                <a:off x="2106832" y="3287003"/>
                <a:ext cx="2160278" cy="427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2800" b="1" dirty="0" smtClean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願 景</a:t>
                </a:r>
                <a:endParaRPr lang="zh-CN" altLang="en-US" sz="28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2" name="文本框 42"/>
              <p:cNvSpPr txBox="1"/>
              <p:nvPr/>
            </p:nvSpPr>
            <p:spPr>
              <a:xfrm>
                <a:off x="6976520" y="4373969"/>
                <a:ext cx="1772544" cy="453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策略</a:t>
                </a:r>
                <a:endPara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4" name="文本框 44"/>
              <p:cNvSpPr txBox="1"/>
              <p:nvPr/>
            </p:nvSpPr>
            <p:spPr>
              <a:xfrm>
                <a:off x="6208784" y="4557491"/>
                <a:ext cx="564885" cy="360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1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03</a:t>
                </a:r>
                <a:endParaRPr lang="zh-CN" altLang="en-US" sz="21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6" name="文本框 46"/>
              <p:cNvSpPr txBox="1"/>
              <p:nvPr/>
            </p:nvSpPr>
            <p:spPr>
              <a:xfrm>
                <a:off x="6976520" y="3296046"/>
                <a:ext cx="1772544" cy="453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任務</a:t>
                </a:r>
                <a:endPara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8" name="文本框 48"/>
              <p:cNvSpPr txBox="1"/>
              <p:nvPr/>
            </p:nvSpPr>
            <p:spPr>
              <a:xfrm>
                <a:off x="6205452" y="3477180"/>
                <a:ext cx="564885" cy="360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1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02</a:t>
                </a:r>
                <a:endParaRPr lang="zh-CN" altLang="en-US" sz="21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0" name="文本框 50"/>
              <p:cNvSpPr txBox="1"/>
              <p:nvPr/>
            </p:nvSpPr>
            <p:spPr>
              <a:xfrm>
                <a:off x="6976520" y="2233980"/>
                <a:ext cx="1772544" cy="453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願景</a:t>
                </a:r>
                <a:endParaRPr lang="zh-CN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52" name="文本框 52"/>
              <p:cNvSpPr txBox="1"/>
              <p:nvPr/>
            </p:nvSpPr>
            <p:spPr>
              <a:xfrm>
                <a:off x="6242617" y="2441272"/>
                <a:ext cx="531883" cy="360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1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01</a:t>
                </a:r>
                <a:endParaRPr lang="zh-CN" altLang="en-US" sz="21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5" name="矩形 4"/>
            <p:cNvSpPr/>
            <p:nvPr/>
          </p:nvSpPr>
          <p:spPr>
            <a:xfrm>
              <a:off x="6871063" y="2637039"/>
              <a:ext cx="406072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80975"/>
              <a:r>
                <a:rPr lang="zh-TW" alt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成為高品質商品化服務團隊</a:t>
              </a:r>
              <a:endPara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6903813" y="3859464"/>
              <a:ext cx="5428089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80975"/>
              <a:r>
                <a:rPr lang="zh-TW" alt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提升客戶的技術</a:t>
              </a:r>
              <a:r>
                <a:rPr lang="en-US" altLang="zh-TW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市場成熟度與價值</a:t>
              </a:r>
              <a:r>
                <a:rPr lang="zh-TW" alt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endParaRPr lang="en-US" altLang="zh-TW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180975"/>
              <a:r>
                <a:rPr lang="zh-TW" alt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以加速</a:t>
              </a:r>
              <a:r>
                <a:rPr lang="zh-TW" alt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商品化</a:t>
              </a:r>
              <a:endPara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903813" y="5072232"/>
              <a:ext cx="559961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80975"/>
              <a:r>
                <a:rPr lang="zh-TW" altLang="en-US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結合外部資源提供四個連結與四個</a:t>
              </a:r>
              <a:r>
                <a:rPr lang="zh-TW" alt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加速</a:t>
              </a:r>
              <a:endPara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4" name="矩形 63"/>
          <p:cNvSpPr/>
          <p:nvPr/>
        </p:nvSpPr>
        <p:spPr>
          <a:xfrm>
            <a:off x="7181088" y="6330602"/>
            <a:ext cx="54482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※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四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連結：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mentors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resources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funding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、 </a:t>
            </a:r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global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※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四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加速：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management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money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manufacturing</a:t>
            </a:r>
            <a:r>
              <a:rPr lang="zh-TW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、 </a:t>
            </a:r>
            <a:r>
              <a:rPr lang="en-US" altLang="zh-TW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marketing</a:t>
            </a:r>
            <a:r>
              <a:rPr lang="zh-TW" alt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4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38326" y="943784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652276" y="320506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服務項目</a:t>
            </a:r>
          </a:p>
        </p:txBody>
      </p:sp>
      <p:grpSp>
        <p:nvGrpSpPr>
          <p:cNvPr id="41" name="群組 40"/>
          <p:cNvGrpSpPr/>
          <p:nvPr/>
        </p:nvGrpSpPr>
        <p:grpSpPr>
          <a:xfrm>
            <a:off x="1423543" y="1353654"/>
            <a:ext cx="9284066" cy="4650154"/>
            <a:chOff x="1639742" y="1598516"/>
            <a:chExt cx="9284066" cy="4650154"/>
          </a:xfrm>
        </p:grpSpPr>
        <p:sp>
          <p:nvSpPr>
            <p:cNvPr id="42" name="矩形 41"/>
            <p:cNvSpPr/>
            <p:nvPr/>
          </p:nvSpPr>
          <p:spPr>
            <a:xfrm>
              <a:off x="4223719" y="1598516"/>
              <a:ext cx="12105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/>
              <a:r>
                <a:rPr lang="zh-TW" altLang="zh-TW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專利佈局</a:t>
              </a:r>
              <a:endParaRPr lang="en-US" altLang="zh-TW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1890803" y="3359857"/>
              <a:ext cx="22621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法規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策略與評估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622018" y="5879338"/>
              <a:ext cx="29546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臨床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前及臨床</a:t>
              </a:r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試驗規劃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1639742" y="5090440"/>
              <a:ext cx="29546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經營團隊高階人才培訓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3" name="矩形 62"/>
            <p:cNvSpPr/>
            <p:nvPr/>
          </p:nvSpPr>
          <p:spPr>
            <a:xfrm>
              <a:off x="7620336" y="5190994"/>
              <a:ext cx="249299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進駐竹北生醫園區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3128070" y="5853311"/>
              <a:ext cx="249299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協助成立新創公司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3087078" y="4349908"/>
              <a:ext cx="124111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募資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椭圆 2"/>
            <p:cNvSpPr/>
            <p:nvPr/>
          </p:nvSpPr>
          <p:spPr>
            <a:xfrm>
              <a:off x="4441762" y="2081064"/>
              <a:ext cx="3851372" cy="3779268"/>
            </a:xfrm>
            <a:prstGeom prst="ellipse">
              <a:avLst/>
            </a:prstGeom>
            <a:solidFill>
              <a:srgbClr val="339966"/>
            </a:solidFill>
            <a:ln>
              <a:solidFill>
                <a:schemeClr val="bg1">
                  <a:lumMod val="95000"/>
                </a:schemeClr>
              </a:solidFill>
            </a:ln>
            <a:effectLst>
              <a:innerShdw blurRad="114300">
                <a:prstClr val="black"/>
              </a:innerShdw>
              <a:reflection blurRad="6350" stA="52000" endA="300" endPos="35000" dir="5400000" sy="-100000" algn="bl" rotWithShape="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8073164" y="4351186"/>
              <a:ext cx="285064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商業與財務管理規劃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8160990" y="3388509"/>
              <a:ext cx="22621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雛</a:t>
              </a:r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型品</a:t>
              </a:r>
              <a:r>
                <a:rPr lang="zh-TW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製作</a:t>
              </a:r>
              <a:r>
                <a:rPr lang="zh-TW" altLang="zh-TW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規劃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7740959" y="2408766"/>
              <a:ext cx="20313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zh-TW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臨床需求確認</a:t>
              </a:r>
              <a:endParaRPr lang="en-US" altLang="zh-TW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75" name="直接连接符 17"/>
            <p:cNvCxnSpPr/>
            <p:nvPr/>
          </p:nvCxnSpPr>
          <p:spPr>
            <a:xfrm flipH="1">
              <a:off x="6992363" y="6223290"/>
              <a:ext cx="2556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接连接符 17"/>
            <p:cNvCxnSpPr/>
            <p:nvPr/>
          </p:nvCxnSpPr>
          <p:spPr>
            <a:xfrm flipH="1">
              <a:off x="8160990" y="2774682"/>
              <a:ext cx="1584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17"/>
            <p:cNvCxnSpPr/>
            <p:nvPr/>
          </p:nvCxnSpPr>
          <p:spPr>
            <a:xfrm flipH="1">
              <a:off x="8513364" y="3735023"/>
              <a:ext cx="1872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17"/>
            <p:cNvCxnSpPr/>
            <p:nvPr/>
          </p:nvCxnSpPr>
          <p:spPr>
            <a:xfrm flipH="1">
              <a:off x="8358026" y="4720518"/>
              <a:ext cx="2412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17"/>
            <p:cNvCxnSpPr/>
            <p:nvPr/>
          </p:nvCxnSpPr>
          <p:spPr>
            <a:xfrm flipH="1">
              <a:off x="7938899" y="5568794"/>
              <a:ext cx="2088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17"/>
            <p:cNvCxnSpPr/>
            <p:nvPr/>
          </p:nvCxnSpPr>
          <p:spPr>
            <a:xfrm flipH="1">
              <a:off x="2350808" y="3716982"/>
              <a:ext cx="1872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17"/>
            <p:cNvCxnSpPr/>
            <p:nvPr/>
          </p:nvCxnSpPr>
          <p:spPr>
            <a:xfrm flipH="1">
              <a:off x="3593217" y="4699191"/>
              <a:ext cx="720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17"/>
            <p:cNvCxnSpPr/>
            <p:nvPr/>
          </p:nvCxnSpPr>
          <p:spPr>
            <a:xfrm flipH="1">
              <a:off x="2096939" y="5445819"/>
              <a:ext cx="2628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接连接符 17"/>
            <p:cNvCxnSpPr/>
            <p:nvPr/>
          </p:nvCxnSpPr>
          <p:spPr>
            <a:xfrm flipH="1">
              <a:off x="7184590" y="2015888"/>
              <a:ext cx="1116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接连接符 17"/>
            <p:cNvCxnSpPr/>
            <p:nvPr/>
          </p:nvCxnSpPr>
          <p:spPr>
            <a:xfrm flipH="1">
              <a:off x="4156483" y="1998433"/>
              <a:ext cx="1274446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17"/>
            <p:cNvCxnSpPr/>
            <p:nvPr/>
          </p:nvCxnSpPr>
          <p:spPr>
            <a:xfrm flipH="1">
              <a:off x="3586235" y="6197584"/>
              <a:ext cx="2232000" cy="0"/>
            </a:xfrm>
            <a:prstGeom prst="line">
              <a:avLst/>
            </a:prstGeom>
            <a:ln w="19050">
              <a:solidFill>
                <a:srgbClr val="0033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椭圆 1"/>
            <p:cNvSpPr/>
            <p:nvPr/>
          </p:nvSpPr>
          <p:spPr>
            <a:xfrm>
              <a:off x="4210018" y="1855462"/>
              <a:ext cx="4314860" cy="4232275"/>
            </a:xfrm>
            <a:prstGeom prst="ellipse">
              <a:avLst/>
            </a:prstGeom>
            <a:noFill/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88" name="椭圆 6"/>
            <p:cNvSpPr/>
            <p:nvPr/>
          </p:nvSpPr>
          <p:spPr>
            <a:xfrm>
              <a:off x="8250805" y="4422169"/>
              <a:ext cx="312671" cy="30681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89" name="矩形 88"/>
            <p:cNvSpPr/>
            <p:nvPr/>
          </p:nvSpPr>
          <p:spPr>
            <a:xfrm>
              <a:off x="4754162" y="2816536"/>
              <a:ext cx="3318088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每一案源將指定一專案</a:t>
              </a:r>
              <a:r>
                <a:rPr lang="zh-TW" altLang="en-US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經理，</a:t>
              </a:r>
              <a:r>
                <a:rPr lang="zh-TW" altLang="zh-TW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透過</a:t>
              </a:r>
              <a:r>
                <a:rPr lang="zh-TW" altLang="zh-TW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專案式管理</a:t>
              </a:r>
              <a:r>
                <a: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及連結外部資源，</a:t>
              </a:r>
              <a:r>
                <a:rPr lang="zh-TW" altLang="en-US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提供育成輔導服務</a:t>
              </a:r>
              <a:endPara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0" name="椭圆 5"/>
            <p:cNvSpPr/>
            <p:nvPr/>
          </p:nvSpPr>
          <p:spPr>
            <a:xfrm>
              <a:off x="7916834" y="2475186"/>
              <a:ext cx="310831" cy="30681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1" name="椭圆 5"/>
            <p:cNvSpPr/>
            <p:nvPr/>
          </p:nvSpPr>
          <p:spPr>
            <a:xfrm>
              <a:off x="4140835" y="4381166"/>
              <a:ext cx="310831" cy="30681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3" name="椭圆 5"/>
            <p:cNvSpPr/>
            <p:nvPr/>
          </p:nvSpPr>
          <p:spPr>
            <a:xfrm>
              <a:off x="7783483" y="5254338"/>
              <a:ext cx="310831" cy="30681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5" name="椭圆 5"/>
            <p:cNvSpPr/>
            <p:nvPr/>
          </p:nvSpPr>
          <p:spPr>
            <a:xfrm>
              <a:off x="8336646" y="3438740"/>
              <a:ext cx="310831" cy="30681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6" name="椭圆 5"/>
            <p:cNvSpPr/>
            <p:nvPr/>
          </p:nvSpPr>
          <p:spPr>
            <a:xfrm>
              <a:off x="5437483" y="1825975"/>
              <a:ext cx="310831" cy="30681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7" name="椭圆 5"/>
            <p:cNvSpPr/>
            <p:nvPr/>
          </p:nvSpPr>
          <p:spPr>
            <a:xfrm>
              <a:off x="6843457" y="5917482"/>
              <a:ext cx="310831" cy="306817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8" name="椭圆 5"/>
            <p:cNvSpPr/>
            <p:nvPr/>
          </p:nvSpPr>
          <p:spPr>
            <a:xfrm>
              <a:off x="4084512" y="3398189"/>
              <a:ext cx="310831" cy="30681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99" name="椭圆 5"/>
            <p:cNvSpPr/>
            <p:nvPr/>
          </p:nvSpPr>
          <p:spPr>
            <a:xfrm>
              <a:off x="4502419" y="5139002"/>
              <a:ext cx="310831" cy="306817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100" name="椭圆 5"/>
            <p:cNvSpPr/>
            <p:nvPr/>
          </p:nvSpPr>
          <p:spPr>
            <a:xfrm>
              <a:off x="5609420" y="5886036"/>
              <a:ext cx="310831" cy="30681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101" name="椭圆 5"/>
            <p:cNvSpPr/>
            <p:nvPr/>
          </p:nvSpPr>
          <p:spPr>
            <a:xfrm>
              <a:off x="6892809" y="1786280"/>
              <a:ext cx="310831" cy="306817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kumimoji="1" lang="zh-CN" altLang="en-US" dirty="0">
                <a:solidFill>
                  <a:srgbClr val="103154"/>
                </a:solidFill>
              </a:endParaRPr>
            </a:p>
          </p:txBody>
        </p:sp>
        <p:sp>
          <p:nvSpPr>
            <p:cNvPr id="102" name="矩形 101"/>
            <p:cNvSpPr/>
            <p:nvPr/>
          </p:nvSpPr>
          <p:spPr>
            <a:xfrm>
              <a:off x="7145190" y="1655311"/>
              <a:ext cx="121058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lvl="1"/>
              <a:r>
                <a:rPr lang="zh-TW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市場預估</a:t>
              </a:r>
              <a:endParaRPr lang="en-US" altLang="zh-TW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pSp>
          <p:nvGrpSpPr>
            <p:cNvPr id="104" name="群組 103"/>
            <p:cNvGrpSpPr/>
            <p:nvPr/>
          </p:nvGrpSpPr>
          <p:grpSpPr>
            <a:xfrm>
              <a:off x="2742736" y="2375832"/>
              <a:ext cx="2079545" cy="400110"/>
              <a:chOff x="2714161" y="2432982"/>
              <a:chExt cx="2079545" cy="400110"/>
            </a:xfrm>
          </p:grpSpPr>
          <p:sp>
            <p:nvSpPr>
              <p:cNvPr id="106" name="矩形 105"/>
              <p:cNvSpPr/>
              <p:nvPr/>
            </p:nvSpPr>
            <p:spPr>
              <a:xfrm>
                <a:off x="2714161" y="2432982"/>
                <a:ext cx="184537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lvl="1"/>
                <a:r>
                  <a:rPr lang="zh-TW" altLang="zh-TW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產品定義</a:t>
                </a:r>
                <a:r>
                  <a:rPr lang="en-US" altLang="zh-TW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/</a:t>
                </a:r>
                <a:r>
                  <a:rPr lang="zh-TW" altLang="zh-TW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制定</a:t>
                </a:r>
                <a:endParaRPr lang="en-US" altLang="zh-TW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116" name="直接连接符 17"/>
              <p:cNvCxnSpPr/>
              <p:nvPr/>
            </p:nvCxnSpPr>
            <p:spPr>
              <a:xfrm flipH="1">
                <a:off x="2741765" y="2816536"/>
                <a:ext cx="1836000" cy="0"/>
              </a:xfrm>
              <a:prstGeom prst="line">
                <a:avLst/>
              </a:prstGeom>
              <a:ln w="19050">
                <a:solidFill>
                  <a:srgbClr val="0033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椭圆 5"/>
              <p:cNvSpPr/>
              <p:nvPr/>
            </p:nvSpPr>
            <p:spPr>
              <a:xfrm>
                <a:off x="4482875" y="2509719"/>
                <a:ext cx="310831" cy="306817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0033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kumimoji="1" lang="zh-CN" altLang="en-US" dirty="0">
                  <a:solidFill>
                    <a:srgbClr val="103154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796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5576" y="946386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5576" y="306535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服務對象及</a:t>
            </a:r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流程</a:t>
            </a:r>
          </a:p>
        </p:txBody>
      </p:sp>
      <p:grpSp>
        <p:nvGrpSpPr>
          <p:cNvPr id="60" name="群組 59"/>
          <p:cNvGrpSpPr/>
          <p:nvPr/>
        </p:nvGrpSpPr>
        <p:grpSpPr>
          <a:xfrm>
            <a:off x="1376558" y="1694985"/>
            <a:ext cx="11012447" cy="4623742"/>
            <a:chOff x="1495480" y="1694398"/>
            <a:chExt cx="11157067" cy="4638193"/>
          </a:xfrm>
        </p:grpSpPr>
        <p:sp>
          <p:nvSpPr>
            <p:cNvPr id="33" name="MH_Other_1"/>
            <p:cNvSpPr>
              <a:spLocks/>
            </p:cNvSpPr>
            <p:nvPr/>
          </p:nvSpPr>
          <p:spPr bwMode="auto">
            <a:xfrm rot="5400000">
              <a:off x="2994491" y="3102238"/>
              <a:ext cx="3688114" cy="1706253"/>
            </a:xfrm>
            <a:custGeom>
              <a:avLst/>
              <a:gdLst>
                <a:gd name="T0" fmla="*/ 1633211 w 3744416"/>
                <a:gd name="T1" fmla="*/ 0 h 1872208"/>
                <a:gd name="T2" fmla="*/ 3266422 w 3744416"/>
                <a:gd name="T3" fmla="*/ 1634694 h 1872208"/>
                <a:gd name="T4" fmla="*/ 0 w 3744416"/>
                <a:gd name="T5" fmla="*/ 1634694 h 1872208"/>
                <a:gd name="T6" fmla="*/ 1633211 w 3744416"/>
                <a:gd name="T7" fmla="*/ 0 h 18722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44416" h="1872208">
                  <a:moveTo>
                    <a:pt x="1872208" y="0"/>
                  </a:moveTo>
                  <a:cubicBezTo>
                    <a:pt x="2906200" y="0"/>
                    <a:pt x="3744416" y="838216"/>
                    <a:pt x="3744416" y="1872208"/>
                  </a:cubicBezTo>
                  <a:lnTo>
                    <a:pt x="0" y="1872208"/>
                  </a:lnTo>
                  <a:cubicBezTo>
                    <a:pt x="0" y="838216"/>
                    <a:pt x="838216" y="0"/>
                    <a:pt x="1872208" y="0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3399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6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8" name="MH_Other_1"/>
            <p:cNvSpPr>
              <a:spLocks/>
            </p:cNvSpPr>
            <p:nvPr/>
          </p:nvSpPr>
          <p:spPr bwMode="auto">
            <a:xfrm rot="16200000">
              <a:off x="1102028" y="3032918"/>
              <a:ext cx="3688114" cy="1844894"/>
            </a:xfrm>
            <a:custGeom>
              <a:avLst/>
              <a:gdLst>
                <a:gd name="T0" fmla="*/ 1633211 w 3744416"/>
                <a:gd name="T1" fmla="*/ 0 h 1872208"/>
                <a:gd name="T2" fmla="*/ 3266422 w 3744416"/>
                <a:gd name="T3" fmla="*/ 1634694 h 1872208"/>
                <a:gd name="T4" fmla="*/ 0 w 3744416"/>
                <a:gd name="T5" fmla="*/ 1634694 h 1872208"/>
                <a:gd name="T6" fmla="*/ 1633211 w 3744416"/>
                <a:gd name="T7" fmla="*/ 0 h 18722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44416" h="1872208">
                  <a:moveTo>
                    <a:pt x="1872208" y="0"/>
                  </a:moveTo>
                  <a:cubicBezTo>
                    <a:pt x="2906200" y="0"/>
                    <a:pt x="3744416" y="838216"/>
                    <a:pt x="3744416" y="1872208"/>
                  </a:cubicBezTo>
                  <a:lnTo>
                    <a:pt x="0" y="1872208"/>
                  </a:lnTo>
                  <a:cubicBezTo>
                    <a:pt x="0" y="838216"/>
                    <a:pt x="838216" y="0"/>
                    <a:pt x="1872208" y="0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3399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lnSpc>
                  <a:spcPct val="120000"/>
                </a:lnSpc>
              </a:pPr>
              <a:endParaRPr lang="zh-CN" altLang="en-US" sz="1600">
                <a:latin typeface="Arial" panose="020B0604020202020204" pitchFamily="34" charset="0"/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19" name="MH_Other_2"/>
            <p:cNvSpPr>
              <a:spLocks noChangeArrowheads="1"/>
            </p:cNvSpPr>
            <p:nvPr/>
          </p:nvSpPr>
          <p:spPr bwMode="auto">
            <a:xfrm>
              <a:off x="2292872" y="2395073"/>
              <a:ext cx="3120584" cy="3120584"/>
            </a:xfrm>
            <a:prstGeom prst="ellipse">
              <a:avLst/>
            </a:prstGeom>
            <a:solidFill>
              <a:srgbClr val="339966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  <a:reflection blurRad="6350" stA="50000" endA="300" endPos="55000" dir="5400000" sy="-100000" algn="bl" rotWithShape="0"/>
            </a:effectLst>
          </p:spPr>
          <p:txBody>
            <a:bodyPr lIns="95091" tIns="49554" rIns="95091" bIns="49554" anchor="ctr"/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latinLnBrk="1" hangingPunct="1">
                <a:lnSpc>
                  <a:spcPct val="120000"/>
                </a:lnSpc>
              </a:pPr>
              <a:endParaRPr lang="zh-CN" altLang="en-US" sz="1200">
                <a:solidFill>
                  <a:srgbClr val="FFFFFF"/>
                </a:solidFill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MH_SubTitle_3"/>
            <p:cNvSpPr>
              <a:spLocks noChangeArrowheads="1"/>
            </p:cNvSpPr>
            <p:nvPr/>
          </p:nvSpPr>
          <p:spPr bwMode="auto">
            <a:xfrm>
              <a:off x="1509312" y="4031757"/>
              <a:ext cx="1135062" cy="113506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39966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/>
            <a:p>
              <a:pPr algn="ctr" latinLnBrk="1">
                <a:lnSpc>
                  <a:spcPct val="120000"/>
                </a:lnSpc>
                <a:buFont typeface="Arial" panose="020B0604020202020204" pitchFamily="34" charset="0"/>
              </a:pPr>
              <a:r>
                <a:rPr lang="zh-TW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新創公司</a:t>
              </a:r>
              <a:endPara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3003477" y="3316379"/>
              <a:ext cx="1950749" cy="1204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6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審查機制</a:t>
              </a:r>
              <a:endParaRPr lang="en-US" altLang="zh-TW" sz="2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TW" altLang="en-US" sz="26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與案源分流</a:t>
              </a:r>
              <a:endParaRPr lang="en-US" altLang="zh-TW" sz="26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en-US" altLang="zh-TW" sz="20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(</a:t>
              </a:r>
              <a:r>
                <a:rPr lang="zh-TW" altLang="en-US" sz="20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初始資料表</a:t>
              </a:r>
              <a:r>
                <a:rPr lang="en-US" altLang="zh-TW" sz="2000" b="1" dirty="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)</a:t>
              </a:r>
              <a:endParaRPr lang="zh-TW" altLang="en-US" sz="2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MH_SubTitle_1"/>
            <p:cNvSpPr>
              <a:spLocks noChangeArrowheads="1"/>
            </p:cNvSpPr>
            <p:nvPr/>
          </p:nvSpPr>
          <p:spPr bwMode="auto">
            <a:xfrm>
              <a:off x="4664170" y="1694398"/>
              <a:ext cx="1135062" cy="1135062"/>
            </a:xfrm>
            <a:prstGeom prst="ellipse">
              <a:avLst/>
            </a:prstGeom>
            <a:solidFill>
              <a:srgbClr val="8FC36B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latinLnBrk="1" hangingPunct="1">
                <a:lnSpc>
                  <a:spcPct val="120000"/>
                </a:lnSpc>
              </a:pPr>
              <a:r>
                <a:rPr lang="zh-TW" alt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案源轉介</a:t>
              </a:r>
              <a:endParaRPr lang="en-US" altLang="zh-CN" sz="24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5" name="MH_SubTitle_1"/>
            <p:cNvSpPr>
              <a:spLocks noChangeArrowheads="1"/>
            </p:cNvSpPr>
            <p:nvPr/>
          </p:nvSpPr>
          <p:spPr bwMode="auto">
            <a:xfrm>
              <a:off x="5399177" y="2768035"/>
              <a:ext cx="1135062" cy="1135062"/>
            </a:xfrm>
            <a:prstGeom prst="ellipse">
              <a:avLst/>
            </a:prstGeom>
            <a:solidFill>
              <a:srgbClr val="7AB850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/>
            <a:p>
              <a:pPr algn="ctr" latinLnBrk="1">
                <a:lnSpc>
                  <a:spcPct val="120000"/>
                </a:lnSpc>
                <a:buFont typeface="Arial" panose="020B0604020202020204" pitchFamily="34" charset="0"/>
              </a:pPr>
              <a:r>
                <a:rPr lang="zh-TW" altLang="en-US" sz="24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案源調整</a:t>
              </a:r>
              <a:endParaRPr lang="en-US" altLang="zh-CN" sz="24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6" name="MH_SubTitle_1"/>
            <p:cNvSpPr>
              <a:spLocks noChangeArrowheads="1"/>
            </p:cNvSpPr>
            <p:nvPr/>
          </p:nvSpPr>
          <p:spPr bwMode="auto">
            <a:xfrm>
              <a:off x="5421485" y="3994433"/>
              <a:ext cx="1135062" cy="1135062"/>
            </a:xfrm>
            <a:prstGeom prst="ellipse">
              <a:avLst/>
            </a:prstGeom>
            <a:solidFill>
              <a:srgbClr val="6BA743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/>
            <a:p>
              <a:pPr algn="ctr" latinLnBrk="1">
                <a:lnSpc>
                  <a:spcPct val="120000"/>
                </a:lnSpc>
                <a:buFont typeface="Arial" panose="020B0604020202020204" pitchFamily="34" charset="0"/>
              </a:pPr>
              <a:r>
                <a:rPr lang="zh-TW" altLang="en-US" sz="24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深度評估</a:t>
              </a:r>
              <a:endParaRPr lang="en-US" altLang="zh-CN" sz="24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7" name="MH_SubTitle_1"/>
            <p:cNvSpPr>
              <a:spLocks noChangeArrowheads="1"/>
            </p:cNvSpPr>
            <p:nvPr/>
          </p:nvSpPr>
          <p:spPr bwMode="auto">
            <a:xfrm>
              <a:off x="4552975" y="5197529"/>
              <a:ext cx="1135062" cy="1135062"/>
            </a:xfrm>
            <a:prstGeom prst="ellipse">
              <a:avLst/>
            </a:prstGeom>
            <a:solidFill>
              <a:srgbClr val="5C8F39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/>
            <a:p>
              <a:pPr algn="ctr" latinLnBrk="1">
                <a:lnSpc>
                  <a:spcPct val="120000"/>
                </a:lnSpc>
                <a:buFont typeface="Arial" panose="020B0604020202020204" pitchFamily="34" charset="0"/>
              </a:pPr>
              <a:r>
                <a:rPr lang="zh-TW" altLang="en-US" sz="2400" b="1" dirty="0">
                  <a:solidFill>
                    <a:schemeClr val="bg1">
                      <a:lumMod val="9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新創加速</a:t>
              </a:r>
              <a:endParaRPr lang="en-US" altLang="zh-CN" sz="2400" b="1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grpSp>
          <p:nvGrpSpPr>
            <p:cNvPr id="49" name="群組 48"/>
            <p:cNvGrpSpPr/>
            <p:nvPr/>
          </p:nvGrpSpPr>
          <p:grpSpPr>
            <a:xfrm>
              <a:off x="5790056" y="1962838"/>
              <a:ext cx="6843986" cy="525876"/>
              <a:chOff x="5692175" y="1957564"/>
              <a:chExt cx="6843986" cy="525876"/>
            </a:xfrm>
          </p:grpSpPr>
          <p:sp>
            <p:nvSpPr>
              <p:cNvPr id="38" name="矩形 37"/>
              <p:cNvSpPr/>
              <p:nvPr/>
            </p:nvSpPr>
            <p:spPr>
              <a:xfrm>
                <a:off x="5692175" y="1957564"/>
                <a:ext cx="6843986" cy="478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000"/>
                  </a:lnSpc>
                </a:pP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轉</a:t>
                </a:r>
                <a:r>
                  <a:rPr lang="zh-TW" alt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介：國科會、</a:t>
                </a: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經濟部</a:t>
                </a:r>
                <a:r>
                  <a:rPr lang="zh-TW" alt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、技</a:t>
                </a: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轉廠商</a:t>
                </a:r>
              </a:p>
            </p:txBody>
          </p:sp>
          <p:cxnSp>
            <p:nvCxnSpPr>
              <p:cNvPr id="45" name="Straight Connector 131"/>
              <p:cNvCxnSpPr/>
              <p:nvPr/>
            </p:nvCxnSpPr>
            <p:spPr>
              <a:xfrm>
                <a:off x="5766321" y="2456857"/>
                <a:ext cx="5761607" cy="26583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群組 49"/>
            <p:cNvGrpSpPr/>
            <p:nvPr/>
          </p:nvGrpSpPr>
          <p:grpSpPr>
            <a:xfrm>
              <a:off x="6556547" y="3253714"/>
              <a:ext cx="6096000" cy="338780"/>
              <a:chOff x="6593522" y="3144464"/>
              <a:chExt cx="6096000" cy="338780"/>
            </a:xfrm>
          </p:grpSpPr>
          <p:sp>
            <p:nvSpPr>
              <p:cNvPr id="39" name="矩形 38"/>
              <p:cNvSpPr/>
              <p:nvPr/>
            </p:nvSpPr>
            <p:spPr>
              <a:xfrm>
                <a:off x="6593522" y="3144464"/>
                <a:ext cx="6096000" cy="33878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en-US" altLang="zh-TW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PSC</a:t>
                </a: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服務：臨門一腳輔導</a:t>
                </a:r>
                <a:endParaRPr lang="en-US" altLang="zh-TW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46" name="Straight Connector 131"/>
              <p:cNvCxnSpPr/>
              <p:nvPr/>
            </p:nvCxnSpPr>
            <p:spPr>
              <a:xfrm>
                <a:off x="6655837" y="3440674"/>
                <a:ext cx="4242878" cy="0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群組 50"/>
            <p:cNvGrpSpPr/>
            <p:nvPr/>
          </p:nvGrpSpPr>
          <p:grpSpPr>
            <a:xfrm>
              <a:off x="6556547" y="4394977"/>
              <a:ext cx="6096000" cy="338780"/>
              <a:chOff x="6285951" y="4350708"/>
              <a:chExt cx="6096000" cy="338780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6285951" y="4350708"/>
                <a:ext cx="6096000" cy="33878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育苗案源：進入審查機制</a:t>
                </a:r>
                <a:endParaRPr lang="en-US" altLang="zh-TW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47" name="Straight Connector 131"/>
              <p:cNvCxnSpPr/>
              <p:nvPr/>
            </p:nvCxnSpPr>
            <p:spPr>
              <a:xfrm>
                <a:off x="6384594" y="4662761"/>
                <a:ext cx="4242878" cy="0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群組 51"/>
            <p:cNvGrpSpPr/>
            <p:nvPr/>
          </p:nvGrpSpPr>
          <p:grpSpPr>
            <a:xfrm>
              <a:off x="5688037" y="5640852"/>
              <a:ext cx="6096000" cy="338780"/>
              <a:chOff x="5558335" y="5371506"/>
              <a:chExt cx="6096000" cy="338780"/>
            </a:xfrm>
          </p:grpSpPr>
          <p:sp>
            <p:nvSpPr>
              <p:cNvPr id="41" name="矩形 40"/>
              <p:cNvSpPr/>
              <p:nvPr/>
            </p:nvSpPr>
            <p:spPr>
              <a:xfrm>
                <a:off x="5558335" y="5371506"/>
                <a:ext cx="6096000" cy="33878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ts val="2000"/>
                  </a:lnSpc>
                </a:pPr>
                <a:r>
                  <a:rPr lang="zh-TW" altLang="en-US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加速：新創輔導資源鏈結</a:t>
                </a:r>
                <a:endParaRPr lang="en-US" altLang="zh-TW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48" name="Straight Connector 131"/>
              <p:cNvCxnSpPr/>
              <p:nvPr/>
            </p:nvCxnSpPr>
            <p:spPr>
              <a:xfrm>
                <a:off x="5653843" y="5702220"/>
                <a:ext cx="5144908" cy="0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MH_SubTitle_1"/>
            <p:cNvSpPr>
              <a:spLocks noChangeArrowheads="1"/>
            </p:cNvSpPr>
            <p:nvPr/>
          </p:nvSpPr>
          <p:spPr bwMode="auto">
            <a:xfrm>
              <a:off x="1495480" y="2674446"/>
              <a:ext cx="1135062" cy="1135062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339966"/>
              </a:solidFill>
            </a:ln>
            <a:effectLst>
              <a:innerShdw blurRad="114300">
                <a:prstClr val="black"/>
              </a:innerShdw>
            </a:effectLst>
            <a:extLst/>
          </p:spPr>
          <p:txBody>
            <a:bodyPr lIns="0" tIns="0" rIns="0" bIns="0" anchor="ctr"/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latinLnBrk="1" hangingPunct="1">
                <a:lnSpc>
                  <a:spcPct val="120000"/>
                </a:lnSpc>
              </a:pPr>
              <a:r>
                <a:rPr lang="zh-TW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rPr>
                <a:t>學研團隊</a:t>
              </a:r>
              <a:endPara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4" name="向右箭號 53"/>
            <p:cNvSpPr/>
            <p:nvPr/>
          </p:nvSpPr>
          <p:spPr>
            <a:xfrm rot="1551941">
              <a:off x="2542456" y="3308409"/>
              <a:ext cx="448560" cy="40396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向右箭號 54"/>
            <p:cNvSpPr/>
            <p:nvPr/>
          </p:nvSpPr>
          <p:spPr>
            <a:xfrm rot="20599511">
              <a:off x="2573291" y="4192995"/>
              <a:ext cx="448560" cy="403964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向右箭號 55"/>
            <p:cNvSpPr/>
            <p:nvPr/>
          </p:nvSpPr>
          <p:spPr>
            <a:xfrm rot="19036803">
              <a:off x="4617806" y="2567999"/>
              <a:ext cx="349496" cy="287168"/>
            </a:xfrm>
            <a:prstGeom prst="rightArrow">
              <a:avLst/>
            </a:prstGeom>
            <a:solidFill>
              <a:srgbClr val="339966"/>
            </a:solidFill>
            <a:ln>
              <a:solidFill>
                <a:srgbClr val="33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向右箭號 56"/>
            <p:cNvSpPr/>
            <p:nvPr/>
          </p:nvSpPr>
          <p:spPr>
            <a:xfrm>
              <a:off x="5232445" y="3222694"/>
              <a:ext cx="341342" cy="287168"/>
            </a:xfrm>
            <a:prstGeom prst="rightArrow">
              <a:avLst/>
            </a:prstGeom>
            <a:solidFill>
              <a:srgbClr val="339966"/>
            </a:solidFill>
            <a:ln>
              <a:solidFill>
                <a:srgbClr val="33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向右箭號 57"/>
            <p:cNvSpPr/>
            <p:nvPr/>
          </p:nvSpPr>
          <p:spPr>
            <a:xfrm rot="1043489">
              <a:off x="5261810" y="4303681"/>
              <a:ext cx="341342" cy="287168"/>
            </a:xfrm>
            <a:prstGeom prst="rightArrow">
              <a:avLst/>
            </a:prstGeom>
            <a:solidFill>
              <a:srgbClr val="339966"/>
            </a:solidFill>
            <a:ln>
              <a:solidFill>
                <a:srgbClr val="33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向右箭號 58"/>
            <p:cNvSpPr/>
            <p:nvPr/>
          </p:nvSpPr>
          <p:spPr>
            <a:xfrm rot="3017852">
              <a:off x="4685500" y="5124188"/>
              <a:ext cx="242751" cy="287168"/>
            </a:xfrm>
            <a:prstGeom prst="rightArrow">
              <a:avLst/>
            </a:prstGeom>
            <a:solidFill>
              <a:srgbClr val="339966"/>
            </a:solidFill>
            <a:ln>
              <a:solidFill>
                <a:srgbClr val="33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96436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5576" y="952525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5576" y="306535"/>
            <a:ext cx="10686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國科會應用型研究育苗專案計畫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0" y="1377376"/>
            <a:ext cx="12036831" cy="4968560"/>
            <a:chOff x="50801" y="1743845"/>
            <a:chExt cx="11771502" cy="4390254"/>
          </a:xfrm>
        </p:grpSpPr>
        <p:grpSp>
          <p:nvGrpSpPr>
            <p:cNvPr id="48" name="群組 47"/>
            <p:cNvGrpSpPr/>
            <p:nvPr/>
          </p:nvGrpSpPr>
          <p:grpSpPr>
            <a:xfrm>
              <a:off x="50801" y="1756116"/>
              <a:ext cx="11771502" cy="4377983"/>
              <a:chOff x="146051" y="2032341"/>
              <a:chExt cx="11771502" cy="4377983"/>
            </a:xfrm>
          </p:grpSpPr>
          <p:grpSp>
            <p:nvGrpSpPr>
              <p:cNvPr id="41" name="群組 40"/>
              <p:cNvGrpSpPr/>
              <p:nvPr/>
            </p:nvGrpSpPr>
            <p:grpSpPr>
              <a:xfrm>
                <a:off x="603177" y="2032341"/>
                <a:ext cx="11166249" cy="4377983"/>
                <a:chOff x="755577" y="2156166"/>
                <a:chExt cx="11166249" cy="4377983"/>
              </a:xfrm>
            </p:grpSpPr>
            <p:sp>
              <p:nvSpPr>
                <p:cNvPr id="4" name="Shape 1452"/>
                <p:cNvSpPr/>
                <p:nvPr/>
              </p:nvSpPr>
              <p:spPr>
                <a:xfrm>
                  <a:off x="755577" y="2881052"/>
                  <a:ext cx="2054470" cy="3653097"/>
                </a:xfrm>
                <a:prstGeom prst="roundRect">
                  <a:avLst>
                    <a:gd name="adj" fmla="val 6924"/>
                  </a:avLst>
                </a:prstGeom>
                <a:ln w="12700">
                  <a:solidFill>
                    <a:srgbClr val="A6AAA9"/>
                  </a:solidFill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5" name="Shape 1454"/>
                <p:cNvSpPr/>
                <p:nvPr/>
              </p:nvSpPr>
              <p:spPr>
                <a:xfrm>
                  <a:off x="3038101" y="2881053"/>
                  <a:ext cx="2054472" cy="3653096"/>
                </a:xfrm>
                <a:prstGeom prst="roundRect">
                  <a:avLst>
                    <a:gd name="adj" fmla="val 6924"/>
                  </a:avLst>
                </a:prstGeom>
                <a:ln w="12700">
                  <a:solidFill>
                    <a:srgbClr val="A6AAA9"/>
                  </a:solidFill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6" name="Shape 1456"/>
                <p:cNvSpPr/>
                <p:nvPr/>
              </p:nvSpPr>
              <p:spPr>
                <a:xfrm>
                  <a:off x="5302304" y="2881053"/>
                  <a:ext cx="2054472" cy="3653096"/>
                </a:xfrm>
                <a:prstGeom prst="roundRect">
                  <a:avLst>
                    <a:gd name="adj" fmla="val 6924"/>
                  </a:avLst>
                </a:prstGeom>
                <a:ln w="12700">
                  <a:solidFill>
                    <a:srgbClr val="A6AAA9"/>
                  </a:solidFill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7" name="Shape 1458"/>
                <p:cNvSpPr/>
                <p:nvPr/>
              </p:nvSpPr>
              <p:spPr>
                <a:xfrm>
                  <a:off x="7584829" y="2881053"/>
                  <a:ext cx="2054472" cy="3653096"/>
                </a:xfrm>
                <a:prstGeom prst="roundRect">
                  <a:avLst>
                    <a:gd name="adj" fmla="val 6924"/>
                  </a:avLst>
                </a:prstGeom>
                <a:ln w="12700">
                  <a:solidFill>
                    <a:srgbClr val="A6AAA9"/>
                  </a:solidFill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8" name="Shape 1460"/>
                <p:cNvSpPr/>
                <p:nvPr/>
              </p:nvSpPr>
              <p:spPr>
                <a:xfrm>
                  <a:off x="1026632" y="2160491"/>
                  <a:ext cx="1512359" cy="144951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 w="12700" cap="flat">
                  <a:noFill/>
                  <a:miter lim="400000"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txBody>
                <a:bodyPr wrap="square" lIns="20090" tIns="20090" rIns="20090" bIns="20090" numCol="1" anchor="ctr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0" name="Shape 1463"/>
                <p:cNvSpPr/>
                <p:nvPr/>
              </p:nvSpPr>
              <p:spPr>
                <a:xfrm>
                  <a:off x="961905" y="2195043"/>
                  <a:ext cx="424742" cy="40709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rgbClr val="CAE4BA"/>
                </a:solidFill>
                <a:ln w="12700">
                  <a:miter lim="400000"/>
                </a:ln>
              </p:spPr>
              <p:txBody>
                <a:bodyPr lIns="26787" tIns="26787" rIns="26787" bIns="26787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2" name="Shape 1465"/>
                <p:cNvSpPr/>
                <p:nvPr/>
              </p:nvSpPr>
              <p:spPr>
                <a:xfrm>
                  <a:off x="3309158" y="2160491"/>
                  <a:ext cx="1512359" cy="144951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txBody>
                <a:bodyPr wrap="square" lIns="20090" tIns="20090" rIns="20090" bIns="20090" numCol="1" anchor="ctr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3" name="Shape 1468"/>
                <p:cNvSpPr/>
                <p:nvPr/>
              </p:nvSpPr>
              <p:spPr>
                <a:xfrm>
                  <a:off x="5589373" y="2160607"/>
                  <a:ext cx="1509260" cy="144654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 cap="flat">
                  <a:noFill/>
                  <a:miter lim="400000"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txBody>
                <a:bodyPr wrap="square" lIns="20090" tIns="20090" rIns="20090" bIns="20090" numCol="1" anchor="ctr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4" name="Shape 1471"/>
                <p:cNvSpPr/>
                <p:nvPr/>
              </p:nvSpPr>
              <p:spPr>
                <a:xfrm>
                  <a:off x="7875760" y="2161974"/>
                  <a:ext cx="1509260" cy="144654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 w="12700">
                  <a:miter lim="400000"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txBody>
                <a:bodyPr lIns="26787" tIns="26787" rIns="26787" bIns="26787" anchor="ctr"/>
                <a:lstStyle/>
                <a:p>
                  <a:pPr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16" name="Shape 1474"/>
                <p:cNvSpPr/>
                <p:nvPr/>
              </p:nvSpPr>
              <p:spPr>
                <a:xfrm>
                  <a:off x="3235626" y="2195042"/>
                  <a:ext cx="424742" cy="40709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40000"/>
                    <a:lumOff val="60000"/>
                  </a:schemeClr>
                </a:solidFill>
                <a:ln w="12700">
                  <a:miter lim="400000"/>
                </a:ln>
              </p:spPr>
              <p:txBody>
                <a:bodyPr lIns="26787" tIns="26787" rIns="26787" bIns="26787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1" name="Shape 1476"/>
                <p:cNvSpPr/>
                <p:nvPr/>
              </p:nvSpPr>
              <p:spPr>
                <a:xfrm>
                  <a:off x="7795045" y="2195042"/>
                  <a:ext cx="424742" cy="40709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12700">
                  <a:miter lim="400000"/>
                </a:ln>
              </p:spPr>
              <p:txBody>
                <a:bodyPr lIns="26787" tIns="26787" rIns="26787" bIns="26787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3" name="Text Placeholder 5"/>
                <p:cNvSpPr txBox="1">
                  <a:spLocks/>
                </p:cNvSpPr>
                <p:nvPr/>
              </p:nvSpPr>
              <p:spPr>
                <a:xfrm>
                  <a:off x="1167918" y="2717774"/>
                  <a:ext cx="1172274" cy="334955"/>
                </a:xfrm>
                <a:prstGeom prst="rect">
                  <a:avLst/>
                </a:prstGeom>
              </p:spPr>
              <p:txBody>
                <a:bodyPr anchor="ctr">
                  <a:no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lnSpc>
                      <a:spcPct val="130000"/>
                    </a:lnSpc>
                    <a:buNone/>
                  </a:pPr>
                  <a:r>
                    <a:rPr lang="zh-TW" altLang="en-US" sz="2400" b="1" dirty="0">
                      <a:solidFill>
                        <a:schemeClr val="bg2">
                          <a:lumMod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Times New Roman" panose="02020603050405020304" pitchFamily="18" charset="0"/>
                      <a:sym typeface="Arial" panose="020B0604020202020204" pitchFamily="34" charset="0"/>
                    </a:rPr>
                    <a:t>目的</a:t>
                  </a:r>
                  <a:endParaRPr lang="zh-CN" altLang="en-US" sz="1800" b="1" dirty="0">
                    <a:solidFill>
                      <a:schemeClr val="bg2">
                        <a:lumMod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5" name="Text Placeholder 5"/>
                <p:cNvSpPr txBox="1">
                  <a:spLocks/>
                </p:cNvSpPr>
                <p:nvPr/>
              </p:nvSpPr>
              <p:spPr>
                <a:xfrm>
                  <a:off x="3415177" y="2665938"/>
                  <a:ext cx="1288686" cy="334955"/>
                </a:xfrm>
                <a:prstGeom prst="rect">
                  <a:avLst/>
                </a:prstGeom>
              </p:spPr>
              <p:txBody>
                <a:bodyPr vert="horz" lIns="0" tIns="0" rIns="0" bIns="0" rtlCol="0" anchor="ctr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1750" kern="1200">
                      <a:solidFill>
                        <a:schemeClr val="tx1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>
                      <a:solidFill>
                        <a:schemeClr val="bg2">
                          <a:lumMod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Times New Roman" panose="02020603050405020304" pitchFamily="18" charset="0"/>
                      <a:sym typeface="Arial" panose="020B0604020202020204" pitchFamily="34" charset="0"/>
                    </a:rPr>
                    <a:t>研究</a:t>
                  </a:r>
                  <a:endParaRPr lang="en-US" altLang="zh-TW" sz="2400" b="1" dirty="0">
                    <a:solidFill>
                      <a:schemeClr val="bg2">
                        <a:lumMod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>
                      <a:solidFill>
                        <a:schemeClr val="bg2">
                          <a:lumMod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Times New Roman" panose="02020603050405020304" pitchFamily="18" charset="0"/>
                      <a:sym typeface="Arial" panose="020B0604020202020204" pitchFamily="34" charset="0"/>
                    </a:rPr>
                    <a:t>計畫類型</a:t>
                  </a:r>
                  <a:endParaRPr lang="zh-CN" altLang="en-US" sz="2400" b="1" dirty="0">
                    <a:solidFill>
                      <a:schemeClr val="bg2">
                        <a:lumMod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26" name="Text Placeholder 5"/>
                <p:cNvSpPr txBox="1">
                  <a:spLocks/>
                </p:cNvSpPr>
                <p:nvPr/>
              </p:nvSpPr>
              <p:spPr>
                <a:xfrm>
                  <a:off x="8115605" y="2717774"/>
                  <a:ext cx="1090269" cy="334955"/>
                </a:xfrm>
                <a:prstGeom prst="rect">
                  <a:avLst/>
                </a:prstGeom>
              </p:spPr>
              <p:txBody>
                <a:bodyPr vert="horz" lIns="0" tIns="0" rIns="0" bIns="0" rtlCol="0" anchor="ctr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1750" kern="1200">
                      <a:solidFill>
                        <a:schemeClr val="tx1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 smtClean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  <a:sym typeface="Arial" panose="020B0604020202020204" pitchFamily="34" charset="0"/>
                    </a:rPr>
                    <a:t>經費</a:t>
                  </a:r>
                  <a:endParaRPr lang="en-US" altLang="zh-TW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  <a:sym typeface="Arial" panose="020B0604020202020204" pitchFamily="34" charset="0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 smtClean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  <a:sym typeface="Arial" panose="020B0604020202020204" pitchFamily="34" charset="0"/>
                    </a:rPr>
                    <a:t>補助</a:t>
                  </a:r>
                  <a:endParaRPr lang="zh-CN" altLang="en-US" sz="2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0" name="Text Placeholder 5"/>
                <p:cNvSpPr txBox="1">
                  <a:spLocks/>
                </p:cNvSpPr>
                <p:nvPr/>
              </p:nvSpPr>
              <p:spPr>
                <a:xfrm>
                  <a:off x="5683239" y="2670230"/>
                  <a:ext cx="1288686" cy="334955"/>
                </a:xfrm>
                <a:prstGeom prst="rect">
                  <a:avLst/>
                </a:prstGeom>
              </p:spPr>
              <p:txBody>
                <a:bodyPr vert="horz" lIns="0" tIns="0" rIns="0" bIns="0" rtlCol="0" anchor="ctr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1750" kern="1200">
                      <a:solidFill>
                        <a:schemeClr val="tx1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  <a:sym typeface="Arial" panose="020B0604020202020204" pitchFamily="34" charset="0"/>
                    </a:rPr>
                    <a:t>計畫</a:t>
                  </a:r>
                  <a:endParaRPr lang="en-US" altLang="zh-TW" sz="2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  <a:sym typeface="Arial" panose="020B0604020202020204" pitchFamily="34" charset="0"/>
                  </a:endParaRPr>
                </a:p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400" b="1" dirty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  <a:sym typeface="Arial" panose="020B0604020202020204" pitchFamily="34" charset="0"/>
                    </a:rPr>
                    <a:t>執行期限</a:t>
                  </a:r>
                  <a:endParaRPr lang="zh-CN" altLang="en-US" sz="2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1" name="Shape 1475"/>
                <p:cNvSpPr/>
                <p:nvPr/>
              </p:nvSpPr>
              <p:spPr>
                <a:xfrm>
                  <a:off x="5515335" y="2195042"/>
                  <a:ext cx="424742" cy="40709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 w="12700"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4" name="Shape 1458"/>
                <p:cNvSpPr/>
                <p:nvPr/>
              </p:nvSpPr>
              <p:spPr>
                <a:xfrm>
                  <a:off x="9867354" y="2875245"/>
                  <a:ext cx="2054472" cy="3658904"/>
                </a:xfrm>
                <a:prstGeom prst="roundRect">
                  <a:avLst>
                    <a:gd name="adj" fmla="val 6924"/>
                  </a:avLst>
                </a:prstGeom>
                <a:ln w="12700">
                  <a:solidFill>
                    <a:srgbClr val="A6AAA9"/>
                  </a:solidFill>
                  <a:miter lim="400000"/>
                </a:ln>
              </p:spPr>
              <p:txBody>
                <a:bodyPr lIns="20090" tIns="20090" rIns="20090" bIns="20090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5" name="Shape 1471"/>
                <p:cNvSpPr/>
                <p:nvPr/>
              </p:nvSpPr>
              <p:spPr>
                <a:xfrm>
                  <a:off x="10158285" y="2156166"/>
                  <a:ext cx="1509260" cy="144654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rgbClr val="253917"/>
                </a:solidFill>
                <a:ln w="12700" cap="flat">
                  <a:noFill/>
                  <a:miter lim="400000"/>
                </a:ln>
                <a:effectLst>
                  <a:innerShdw blurRad="63500" dist="50800" dir="5400000">
                    <a:prstClr val="black">
                      <a:alpha val="50000"/>
                    </a:prstClr>
                  </a:innerShdw>
                </a:effectLst>
              </p:spPr>
              <p:txBody>
                <a:bodyPr wrap="square" lIns="20090" tIns="20090" rIns="20090" bIns="20090" numCol="1" anchor="ctr">
                  <a:noAutofit/>
                </a:bodyPr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7" name="Shape 1476"/>
                <p:cNvSpPr/>
                <p:nvPr/>
              </p:nvSpPr>
              <p:spPr>
                <a:xfrm>
                  <a:off x="10077570" y="2189234"/>
                  <a:ext cx="424742" cy="40709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19679" h="19679" extrusionOk="0">
                      <a:moveTo>
                        <a:pt x="16796" y="2882"/>
                      </a:moveTo>
                      <a:cubicBezTo>
                        <a:pt x="20639" y="6724"/>
                        <a:pt x="20639" y="12954"/>
                        <a:pt x="16796" y="16796"/>
                      </a:cubicBezTo>
                      <a:cubicBezTo>
                        <a:pt x="12954" y="20639"/>
                        <a:pt x="6724" y="20639"/>
                        <a:pt x="2882" y="16796"/>
                      </a:cubicBezTo>
                      <a:cubicBezTo>
                        <a:pt x="-961" y="12954"/>
                        <a:pt x="-961" y="6724"/>
                        <a:pt x="2882" y="2882"/>
                      </a:cubicBezTo>
                      <a:cubicBezTo>
                        <a:pt x="6724" y="-961"/>
                        <a:pt x="12954" y="-961"/>
                        <a:pt x="16796" y="2882"/>
                      </a:cubicBezTo>
                      <a:close/>
                    </a:path>
                  </a:pathLst>
                </a:custGeom>
                <a:solidFill>
                  <a:schemeClr val="accent6">
                    <a:lumMod val="50000"/>
                  </a:schemeClr>
                </a:solidFill>
                <a:ln w="12700">
                  <a:miter lim="400000"/>
                </a:ln>
              </p:spPr>
              <p:txBody>
                <a:bodyPr lIns="26787" tIns="26787" rIns="26787" bIns="26787" anchor="ctr"/>
                <a:lstStyle/>
                <a:p>
                  <a:pPr lvl="0">
                    <a:lnSpc>
                      <a:spcPct val="120000"/>
                    </a:lnSpc>
                  </a:pPr>
                  <a:endParaRPr sz="1828" dirty="0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  <a:sym typeface="Arial" panose="020B0604020202020204" pitchFamily="34" charset="0"/>
                  </a:endParaRPr>
                </a:p>
              </p:txBody>
            </p:sp>
            <p:sp>
              <p:nvSpPr>
                <p:cNvPr id="39" name="Text Placeholder 5"/>
                <p:cNvSpPr txBox="1">
                  <a:spLocks/>
                </p:cNvSpPr>
                <p:nvPr/>
              </p:nvSpPr>
              <p:spPr>
                <a:xfrm>
                  <a:off x="10398130" y="2711966"/>
                  <a:ext cx="1090269" cy="334955"/>
                </a:xfrm>
                <a:prstGeom prst="rect">
                  <a:avLst/>
                </a:prstGeom>
              </p:spPr>
              <p:txBody>
                <a:bodyPr vert="horz" lIns="0" tIns="0" rIns="0" bIns="0" rtlCol="0" anchor="ctr">
                  <a:noAutofit/>
                </a:bodyPr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1750" kern="1200">
                      <a:solidFill>
                        <a:schemeClr val="tx1"/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lvl1pPr>
                  <a:lvl2pPr marL="685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Open Sans 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lnSpc>
                      <a:spcPct val="130000"/>
                    </a:lnSpc>
                    <a:spcBef>
                      <a:spcPct val="20000"/>
                    </a:spcBef>
                  </a:pPr>
                  <a:r>
                    <a:rPr lang="zh-TW" altLang="en-US" sz="2000" b="1" dirty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cs"/>
                    </a:rPr>
                    <a:t>研發成果衍生收入上繳比例</a:t>
                  </a:r>
                  <a:endParaRPr lang="en-US" altLang="zh-TW" sz="2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cs"/>
                  </a:endParaRPr>
                </a:p>
              </p:txBody>
            </p:sp>
          </p:grpSp>
          <p:sp>
            <p:nvSpPr>
              <p:cNvPr id="42" name="矩形 41"/>
              <p:cNvSpPr/>
              <p:nvPr/>
            </p:nvSpPr>
            <p:spPr>
              <a:xfrm>
                <a:off x="146051" y="3407091"/>
                <a:ext cx="2645976" cy="2794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:r>
                  <a:rPr lang="zh-TW" altLang="en-US" sz="19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促進學研成果銜接產業，培育高科技新創事業，專案補助學研機構具產品導向及應用潛力之前瞻、原創性早期</a:t>
                </a:r>
                <a:r>
                  <a:rPr lang="zh-TW" altLang="en-US" sz="19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研究</a:t>
                </a:r>
                <a:endParaRPr lang="en-US" altLang="zh-TW" sz="19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矩形 42"/>
              <p:cNvSpPr/>
              <p:nvPr/>
            </p:nvSpPr>
            <p:spPr>
              <a:xfrm>
                <a:off x="2346753" y="4136048"/>
                <a:ext cx="2706732" cy="9054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 algn="ctr">
                  <a:lnSpc>
                    <a:spcPct val="150000"/>
                  </a:lnSpc>
                </a:pPr>
                <a:r>
                  <a:rPr lang="zh-TW" alt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計畫件數</a:t>
                </a: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列入「</a:t>
                </a:r>
                <a:r>
                  <a:rPr lang="zh-TW" altLang="en-US" sz="20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規劃案</a:t>
                </a: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」計算</a:t>
                </a:r>
                <a:endParaRPr lang="en-US" altLang="zh-TW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4775492" y="3883557"/>
                <a:ext cx="2488788" cy="1305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:r>
                  <a:rPr lang="zh-TW" alt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透過審查會議建議，計畫期限約</a:t>
                </a:r>
                <a:r>
                  <a:rPr lang="en-US" altLang="zh-TW" sz="2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</a:t>
                </a:r>
                <a:r>
                  <a:rPr lang="zh-TW" altLang="en-US" sz="2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至</a:t>
                </a:r>
                <a:r>
                  <a:rPr lang="en-US" altLang="zh-TW" sz="2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</a:t>
                </a:r>
                <a:r>
                  <a:rPr lang="zh-TW" altLang="en-US" sz="20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年</a:t>
                </a:r>
                <a:endParaRPr lang="en-US" altLang="zh-TW" sz="20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>
              <a:xfrm>
                <a:off x="7085273" y="3521886"/>
                <a:ext cx="2431233" cy="25291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◆透過審查會議建議，補助經費約</a:t>
                </a:r>
                <a:r>
                  <a:rPr lang="en-US" altLang="zh-TW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</a:t>
                </a: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至</a:t>
                </a:r>
                <a:r>
                  <a:rPr lang="en-US" altLang="zh-TW" sz="20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1.5</a:t>
                </a:r>
                <a:r>
                  <a:rPr lang="zh-TW" altLang="en-US" sz="20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千萬</a:t>
                </a: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。</a:t>
                </a:r>
                <a:endParaRPr lang="en-US" altLang="zh-TW" sz="20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zh-TW" altLang="en-US" sz="2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◆</a:t>
                </a:r>
                <a:r>
                  <a:rPr lang="zh-TW" altLang="en-US" sz="2000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依審查核定之里程碑進度撥付補助款。</a:t>
                </a:r>
                <a:endParaRPr lang="en-US" altLang="zh-TW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>
              <a:xfrm>
                <a:off x="9285605" y="3477551"/>
                <a:ext cx="2631948" cy="26515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>
                  <a:lnSpc>
                    <a:spcPct val="150000"/>
                  </a:lnSpc>
                </a:pPr>
                <a:r>
                  <a:rPr lang="zh-TW" altLang="en-US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執行研究計畫之公、私立學校、公立研究機關（構）成果所</a:t>
                </a:r>
                <a:r>
                  <a:rPr lang="zh-TW" altLang="en-US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獲得收入</a:t>
                </a:r>
                <a:r>
                  <a:rPr lang="zh-TW" altLang="en-US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繳交比率為</a:t>
                </a:r>
                <a:r>
                  <a:rPr lang="en-US" altLang="zh-TW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25%</a:t>
                </a:r>
                <a:r>
                  <a:rPr lang="zh-TW" altLang="en-US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其他執行研究發展之機構</a:t>
                </a:r>
                <a:r>
                  <a:rPr lang="zh-TW" altLang="en-US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為</a:t>
                </a:r>
                <a:r>
                  <a:rPr lang="en-US" altLang="zh-TW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40%</a:t>
                </a:r>
                <a:r>
                  <a:rPr lang="zh-TW" altLang="en-US" b="1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。</a:t>
                </a:r>
                <a:endParaRPr lang="en-US" altLang="zh-TW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15" name="文字方塊 14"/>
            <p:cNvSpPr txBox="1"/>
            <p:nvPr/>
          </p:nvSpPr>
          <p:spPr>
            <a:xfrm>
              <a:off x="769254" y="1789184"/>
              <a:ext cx="386303" cy="369332"/>
            </a:xfrm>
            <a:prstGeom prst="rect">
              <a:avLst/>
            </a:prstGeom>
            <a:no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>
                  <a:solidFill>
                    <a:schemeClr val="bg2">
                      <a:lumMod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zh-TW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3010760" y="1743845"/>
              <a:ext cx="386303" cy="452432"/>
            </a:xfrm>
            <a:prstGeom prst="rect">
              <a:avLst/>
            </a:prstGeom>
            <a:no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20000"/>
                </a:spcBef>
              </a:pPr>
              <a:r>
                <a:rPr lang="en-US" altLang="zh-TW" b="1" dirty="0">
                  <a:solidFill>
                    <a:schemeClr val="bg2">
                      <a:lumMod val="25000"/>
                    </a:schemeClr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2</a:t>
              </a:r>
              <a:endParaRPr lang="zh-TW" altLang="en-US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5293286" y="1756032"/>
              <a:ext cx="386303" cy="452432"/>
            </a:xfrm>
            <a:prstGeom prst="rect">
              <a:avLst/>
            </a:prstGeom>
            <a:no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  <a:spcBef>
                  <a:spcPct val="20000"/>
                </a:spcBef>
              </a:pPr>
              <a:r>
                <a:rPr lang="en-US" altLang="zh-TW" b="1" dirty="0">
                  <a:solidFill>
                    <a:schemeClr val="bg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rPr>
                <a:t>3</a:t>
              </a:r>
              <a:endParaRPr lang="zh-TW" altLang="en-US" b="1" dirty="0">
                <a:solidFill>
                  <a:schemeClr val="bg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0" name="文字方塊 39"/>
            <p:cNvSpPr txBox="1"/>
            <p:nvPr/>
          </p:nvSpPr>
          <p:spPr>
            <a:xfrm>
              <a:off x="7618839" y="1799210"/>
              <a:ext cx="386303" cy="369332"/>
            </a:xfrm>
            <a:prstGeom prst="rect">
              <a:avLst/>
            </a:prstGeom>
            <a:no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zh-TW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文字方塊 46"/>
            <p:cNvSpPr txBox="1"/>
            <p:nvPr/>
          </p:nvSpPr>
          <p:spPr>
            <a:xfrm>
              <a:off x="9892912" y="1801194"/>
              <a:ext cx="386303" cy="369332"/>
            </a:xfrm>
            <a:prstGeom prst="rect">
              <a:avLst/>
            </a:prstGeom>
            <a:noFill/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zh-TW" alt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807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68296" y="952866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5576" y="306535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研發成果繳交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154492" y="1598516"/>
            <a:ext cx="11890973" cy="4773168"/>
            <a:chOff x="236788" y="1499616"/>
            <a:chExt cx="11890973" cy="4773168"/>
          </a:xfrm>
        </p:grpSpPr>
        <p:grpSp>
          <p:nvGrpSpPr>
            <p:cNvPr id="5" name="群組 4"/>
            <p:cNvGrpSpPr/>
            <p:nvPr/>
          </p:nvGrpSpPr>
          <p:grpSpPr>
            <a:xfrm>
              <a:off x="3474764" y="1499616"/>
              <a:ext cx="5231236" cy="4773168"/>
              <a:chOff x="2998364" y="1426464"/>
              <a:chExt cx="5715868" cy="5166360"/>
            </a:xfrm>
          </p:grpSpPr>
          <p:grpSp>
            <p:nvGrpSpPr>
              <p:cNvPr id="4" name="群組 3"/>
              <p:cNvGrpSpPr/>
              <p:nvPr/>
            </p:nvGrpSpPr>
            <p:grpSpPr>
              <a:xfrm>
                <a:off x="2998364" y="1426464"/>
                <a:ext cx="5715868" cy="5166360"/>
                <a:chOff x="3556149" y="1415636"/>
                <a:chExt cx="4844214" cy="4454812"/>
              </a:xfrm>
            </p:grpSpPr>
            <p:sp>
              <p:nvSpPr>
                <p:cNvPr id="28" name="Freeform 5"/>
                <p:cNvSpPr>
                  <a:spLocks/>
                </p:cNvSpPr>
                <p:nvPr/>
              </p:nvSpPr>
              <p:spPr bwMode="auto">
                <a:xfrm>
                  <a:off x="3556149" y="1415636"/>
                  <a:ext cx="2354372" cy="4454812"/>
                </a:xfrm>
                <a:custGeom>
                  <a:avLst/>
                  <a:gdLst>
                    <a:gd name="T0" fmla="*/ 490 w 490"/>
                    <a:gd name="T1" fmla="*/ 166 h 1067"/>
                    <a:gd name="T2" fmla="*/ 469 w 490"/>
                    <a:gd name="T3" fmla="*/ 0 h 1067"/>
                    <a:gd name="T4" fmla="*/ 0 w 490"/>
                    <a:gd name="T5" fmla="*/ 531 h 1067"/>
                    <a:gd name="T6" fmla="*/ 97 w 490"/>
                    <a:gd name="T7" fmla="*/ 839 h 1067"/>
                    <a:gd name="T8" fmla="*/ 340 w 490"/>
                    <a:gd name="T9" fmla="*/ 1030 h 1067"/>
                    <a:gd name="T10" fmla="*/ 331 w 490"/>
                    <a:gd name="T11" fmla="*/ 1067 h 1067"/>
                    <a:gd name="T12" fmla="*/ 480 w 490"/>
                    <a:gd name="T13" fmla="*/ 979 h 1067"/>
                    <a:gd name="T14" fmla="*/ 392 w 490"/>
                    <a:gd name="T15" fmla="*/ 830 h 1067"/>
                    <a:gd name="T16" fmla="*/ 383 w 490"/>
                    <a:gd name="T17" fmla="*/ 865 h 1067"/>
                    <a:gd name="T18" fmla="*/ 167 w 490"/>
                    <a:gd name="T19" fmla="*/ 531 h 1067"/>
                    <a:gd name="T20" fmla="*/ 490 w 490"/>
                    <a:gd name="T21" fmla="*/ 166 h 10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90" h="1067">
                      <a:moveTo>
                        <a:pt x="490" y="166"/>
                      </a:moveTo>
                      <a:cubicBezTo>
                        <a:pt x="469" y="0"/>
                        <a:pt x="469" y="0"/>
                        <a:pt x="469" y="0"/>
                      </a:cubicBezTo>
                      <a:cubicBezTo>
                        <a:pt x="202" y="33"/>
                        <a:pt x="0" y="261"/>
                        <a:pt x="0" y="531"/>
                      </a:cubicBezTo>
                      <a:cubicBezTo>
                        <a:pt x="0" y="642"/>
                        <a:pt x="33" y="749"/>
                        <a:pt x="97" y="839"/>
                      </a:cubicBezTo>
                      <a:cubicBezTo>
                        <a:pt x="158" y="926"/>
                        <a:pt x="242" y="991"/>
                        <a:pt x="340" y="1030"/>
                      </a:cubicBezTo>
                      <a:cubicBezTo>
                        <a:pt x="331" y="1067"/>
                        <a:pt x="331" y="1067"/>
                        <a:pt x="331" y="1067"/>
                      </a:cubicBezTo>
                      <a:cubicBezTo>
                        <a:pt x="480" y="979"/>
                        <a:pt x="480" y="979"/>
                        <a:pt x="480" y="979"/>
                      </a:cubicBezTo>
                      <a:cubicBezTo>
                        <a:pt x="392" y="830"/>
                        <a:pt x="392" y="830"/>
                        <a:pt x="392" y="830"/>
                      </a:cubicBezTo>
                      <a:cubicBezTo>
                        <a:pt x="383" y="865"/>
                        <a:pt x="383" y="865"/>
                        <a:pt x="383" y="865"/>
                      </a:cubicBezTo>
                      <a:cubicBezTo>
                        <a:pt x="253" y="806"/>
                        <a:pt x="167" y="675"/>
                        <a:pt x="167" y="531"/>
                      </a:cubicBezTo>
                      <a:cubicBezTo>
                        <a:pt x="167" y="346"/>
                        <a:pt x="306" y="189"/>
                        <a:pt x="490" y="166"/>
                      </a:cubicBezTo>
                      <a:close/>
                    </a:path>
                  </a:pathLst>
                </a:custGeom>
                <a:solidFill>
                  <a:srgbClr val="006600"/>
                </a:solidFill>
                <a:ln>
                  <a:noFill/>
                </a:ln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30000"/>
                    </a:lnSpc>
                    <a:buClrTx/>
                    <a:buSzTx/>
                    <a:buFontTx/>
                    <a:buNone/>
                    <a:tabLst/>
                    <a:defRPr/>
                  </a:pPr>
                  <a:endParaRPr kumimoji="0" lang="id-ID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3F3F3F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  <p:sp>
              <p:nvSpPr>
                <p:cNvPr id="31" name="Freeform 6"/>
                <p:cNvSpPr>
                  <a:spLocks/>
                </p:cNvSpPr>
                <p:nvPr/>
              </p:nvSpPr>
              <p:spPr bwMode="auto">
                <a:xfrm>
                  <a:off x="6043272" y="1415636"/>
                  <a:ext cx="2357091" cy="4454812"/>
                </a:xfrm>
                <a:custGeom>
                  <a:avLst/>
                  <a:gdLst>
                    <a:gd name="T0" fmla="*/ 393 w 490"/>
                    <a:gd name="T1" fmla="*/ 228 h 1067"/>
                    <a:gd name="T2" fmla="*/ 149 w 490"/>
                    <a:gd name="T3" fmla="*/ 38 h 1067"/>
                    <a:gd name="T4" fmla="*/ 159 w 490"/>
                    <a:gd name="T5" fmla="*/ 0 h 1067"/>
                    <a:gd name="T6" fmla="*/ 10 w 490"/>
                    <a:gd name="T7" fmla="*/ 88 h 1067"/>
                    <a:gd name="T8" fmla="*/ 98 w 490"/>
                    <a:gd name="T9" fmla="*/ 237 h 1067"/>
                    <a:gd name="T10" fmla="*/ 107 w 490"/>
                    <a:gd name="T11" fmla="*/ 202 h 1067"/>
                    <a:gd name="T12" fmla="*/ 323 w 490"/>
                    <a:gd name="T13" fmla="*/ 536 h 1067"/>
                    <a:gd name="T14" fmla="*/ 0 w 490"/>
                    <a:gd name="T15" fmla="*/ 901 h 1067"/>
                    <a:gd name="T16" fmla="*/ 20 w 490"/>
                    <a:gd name="T17" fmla="*/ 1067 h 1067"/>
                    <a:gd name="T18" fmla="*/ 490 w 490"/>
                    <a:gd name="T19" fmla="*/ 536 h 1067"/>
                    <a:gd name="T20" fmla="*/ 393 w 490"/>
                    <a:gd name="T21" fmla="*/ 228 h 10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90" h="1067">
                      <a:moveTo>
                        <a:pt x="393" y="228"/>
                      </a:moveTo>
                      <a:cubicBezTo>
                        <a:pt x="331" y="141"/>
                        <a:pt x="248" y="76"/>
                        <a:pt x="149" y="38"/>
                      </a:cubicBezTo>
                      <a:cubicBezTo>
                        <a:pt x="159" y="0"/>
                        <a:pt x="159" y="0"/>
                        <a:pt x="159" y="0"/>
                      </a:cubicBezTo>
                      <a:cubicBezTo>
                        <a:pt x="10" y="88"/>
                        <a:pt x="10" y="88"/>
                        <a:pt x="10" y="88"/>
                      </a:cubicBezTo>
                      <a:cubicBezTo>
                        <a:pt x="98" y="237"/>
                        <a:pt x="98" y="237"/>
                        <a:pt x="98" y="237"/>
                      </a:cubicBezTo>
                      <a:cubicBezTo>
                        <a:pt x="107" y="202"/>
                        <a:pt x="107" y="202"/>
                        <a:pt x="107" y="202"/>
                      </a:cubicBezTo>
                      <a:cubicBezTo>
                        <a:pt x="237" y="261"/>
                        <a:pt x="323" y="392"/>
                        <a:pt x="323" y="536"/>
                      </a:cubicBezTo>
                      <a:cubicBezTo>
                        <a:pt x="323" y="722"/>
                        <a:pt x="184" y="878"/>
                        <a:pt x="0" y="901"/>
                      </a:cubicBezTo>
                      <a:cubicBezTo>
                        <a:pt x="20" y="1067"/>
                        <a:pt x="20" y="1067"/>
                        <a:pt x="20" y="1067"/>
                      </a:cubicBezTo>
                      <a:cubicBezTo>
                        <a:pt x="288" y="1035"/>
                        <a:pt x="490" y="806"/>
                        <a:pt x="490" y="536"/>
                      </a:cubicBezTo>
                      <a:cubicBezTo>
                        <a:pt x="490" y="425"/>
                        <a:pt x="457" y="318"/>
                        <a:pt x="393" y="228"/>
                      </a:cubicBezTo>
                      <a:close/>
                    </a:path>
                  </a:pathLst>
                </a:cu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</p:spPr>
              <p:txBody>
                <a:bodyPr vert="horz" wrap="square" lIns="121920" tIns="60960" rIns="121920" bIns="6096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30000"/>
                    </a:lnSpc>
                    <a:buClrTx/>
                    <a:buSzTx/>
                    <a:buFontTx/>
                    <a:buNone/>
                    <a:tabLst/>
                    <a:defRPr/>
                  </a:pPr>
                  <a:endParaRPr kumimoji="0" lang="id-ID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3F3F3F"/>
                    </a:solidFill>
                    <a:effectLst/>
                    <a:uLnTx/>
                    <a:uFillTx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5" name="矩形 14"/>
              <p:cNvSpPr/>
              <p:nvPr/>
            </p:nvSpPr>
            <p:spPr>
              <a:xfrm>
                <a:off x="4227739" y="2779985"/>
                <a:ext cx="3253909" cy="28982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TW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學校</a:t>
                </a:r>
                <a:r>
                  <a:rPr lang="zh-TW" altLang="en-US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收到技轉金</a:t>
                </a:r>
                <a:r>
                  <a:rPr lang="en-US" altLang="zh-TW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1,000</a:t>
                </a:r>
                <a:r>
                  <a:rPr lang="zh-TW" altLang="en-US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萬元</a:t>
                </a:r>
                <a:r>
                  <a:rPr lang="zh-TW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；各</a:t>
                </a:r>
                <a:r>
                  <a:rPr lang="zh-TW" altLang="en-US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部會拿到的計畫經費比例：經濟部</a:t>
                </a:r>
                <a:r>
                  <a:rPr lang="en-US" altLang="zh-TW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40%</a:t>
                </a:r>
                <a:r>
                  <a:rPr lang="zh-TW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、</a:t>
                </a:r>
                <a:r>
                  <a:rPr lang="zh-TW" altLang="en-US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國家科學及技術委員會</a:t>
                </a:r>
                <a:r>
                  <a:rPr lang="en-US" altLang="zh-TW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50</a:t>
                </a:r>
                <a:r>
                  <a:rPr lang="en-US" altLang="zh-TW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%</a:t>
                </a:r>
                <a:r>
                  <a:rPr lang="zh-TW" altLang="en-US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、農委會</a:t>
                </a:r>
                <a:r>
                  <a:rPr lang="en-US" altLang="zh-TW" sz="2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10</a:t>
                </a:r>
                <a:r>
                  <a:rPr lang="en-US" altLang="zh-TW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%</a:t>
                </a:r>
                <a:r>
                  <a:rPr lang="zh-TW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。</a:t>
                </a:r>
                <a:endParaRPr lang="en-US" altLang="zh-TW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6" name="文字方塊 15"/>
              <p:cNvSpPr txBox="1"/>
              <p:nvPr/>
            </p:nvSpPr>
            <p:spPr>
              <a:xfrm>
                <a:off x="5397239" y="2312529"/>
                <a:ext cx="1128406" cy="4674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範例</a:t>
                </a:r>
                <a:endParaRPr lang="zh-TW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23" name="Straight Connector 131"/>
            <p:cNvCxnSpPr/>
            <p:nvPr/>
          </p:nvCxnSpPr>
          <p:spPr>
            <a:xfrm>
              <a:off x="290241" y="4113740"/>
              <a:ext cx="3088349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矩形 23"/>
            <p:cNvSpPr/>
            <p:nvPr/>
          </p:nvSpPr>
          <p:spPr>
            <a:xfrm>
              <a:off x="236788" y="2787253"/>
              <a:ext cx="3421483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2000" b="1" dirty="0" smtClean="0">
                  <a:solidFill>
                    <a:schemeClr val="accent1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如果國科會計畫</a:t>
              </a:r>
              <a:r>
                <a:rPr lang="zh-TW" altLang="en-US" sz="2000" b="1" dirty="0">
                  <a:solidFill>
                    <a:schemeClr val="accent1">
                      <a:lumMod val="7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未含育苗計畫經費補助</a:t>
              </a:r>
              <a:r>
                <a:rPr lang="zh-TW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，上繳國家的費用分別</a:t>
              </a:r>
              <a:r>
                <a:rPr lang="zh-TW" alt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為國科會</a:t>
              </a:r>
              <a:r>
                <a:rPr lang="en-US" altLang="zh-TW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100</a:t>
              </a:r>
              <a:r>
                <a:rPr lang="zh-TW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萬、經濟部</a:t>
              </a:r>
              <a:r>
                <a:rPr lang="en-US" altLang="zh-TW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80</a:t>
              </a:r>
              <a:r>
                <a:rPr lang="zh-TW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萬、農委會</a:t>
              </a:r>
              <a:r>
                <a:rPr lang="en-US" altLang="zh-TW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20</a:t>
              </a:r>
              <a:r>
                <a:rPr lang="zh-TW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</a:t>
              </a:r>
              <a:endParaRPr lang="en-US" altLang="zh-TW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473896" y="4822406"/>
              <a:ext cx="253005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zh-TW" altLang="en-US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上繳國家為</a:t>
              </a:r>
              <a:r>
                <a:rPr lang="en-US" altLang="zh-TW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200</a:t>
              </a:r>
              <a:r>
                <a:rPr lang="zh-TW" altLang="en-US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</a:t>
              </a:r>
            </a:p>
          </p:txBody>
        </p:sp>
        <p:cxnSp>
          <p:nvCxnSpPr>
            <p:cNvPr id="26" name="Straight Connector 131"/>
            <p:cNvCxnSpPr/>
            <p:nvPr/>
          </p:nvCxnSpPr>
          <p:spPr>
            <a:xfrm>
              <a:off x="8754537" y="4110692"/>
              <a:ext cx="3088349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矩形 26"/>
                <p:cNvSpPr/>
                <p:nvPr/>
              </p:nvSpPr>
              <p:spPr>
                <a:xfrm>
                  <a:off x="8717961" y="1769819"/>
                  <a:ext cx="3409800" cy="23881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zh-TW" altLang="en-US" sz="2000" b="1" dirty="0">
                      <a:solidFill>
                        <a:schemeClr val="accent1">
                          <a:lumMod val="7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如果</a:t>
                  </a:r>
                  <a:r>
                    <a:rPr lang="zh-TW" altLang="en-US" sz="20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國科會</a:t>
                  </a:r>
                  <a:r>
                    <a:rPr lang="zh-TW" altLang="en-US" sz="2000" b="1" dirty="0">
                      <a:solidFill>
                        <a:schemeClr val="accent1">
                          <a:lumMod val="7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計畫含育苗計畫經費補助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，</a:t>
                  </a:r>
                  <a:r>
                    <a:rPr lang="zh-TW" altLang="en-US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國科會</a:t>
                  </a:r>
                  <a:r>
                    <a:rPr lang="en-US" altLang="zh-TW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50</a:t>
                  </a:r>
                  <a:r>
                    <a:rPr lang="en-US" altLang="zh-TW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%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(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假設育苗計畫經費占</a:t>
                  </a:r>
                  <a:r>
                    <a:rPr lang="en-US" altLang="zh-TW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10%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、學門計畫經費</a:t>
                  </a:r>
                  <a:r>
                    <a:rPr lang="en-US" altLang="zh-TW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40%)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，</a:t>
                  </a:r>
                  <a:r>
                    <a:rPr lang="zh-TW" altLang="en-US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則</a:t>
                  </a:r>
                  <a:r>
                    <a:rPr lang="zh-TW" altLang="en-US" sz="2000" b="1" dirty="0" smtClean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本會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為 </a:t>
                  </a:r>
                  <a:r>
                    <a:rPr lang="en-US" altLang="zh-TW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(200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萬</a:t>
                  </a:r>
                  <a:r>
                    <a:rPr lang="zh-TW" altLang="en-US" sz="2000" b="1" dirty="0" smtClean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* </a:t>
                  </a:r>
                  <a:r>
                    <a:rPr lang="en-US" altLang="zh-TW" sz="2000" b="1" dirty="0" smtClean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40</a:t>
                  </a:r>
                  <a:r>
                    <a:rPr lang="en-US" altLang="zh-TW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%)+(</a:t>
                  </a:r>
                  <a:r>
                    <a:rPr lang="en-US" altLang="zh-TW" sz="2000" b="1" dirty="0" smtClean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200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萬*</a:t>
                  </a:r>
                  <a:r>
                    <a:rPr lang="en-US" altLang="zh-TW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10%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*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zh-TW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fPr>
                        <m:num>
                          <m:r>
                            <a:rPr lang="en-US" altLang="zh-TW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𝟐𝟓</m:t>
                          </m:r>
                        </m:num>
                        <m:den>
                          <m:r>
                            <a:rPr lang="en-US" altLang="zh-TW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𝟐𝟎</m:t>
                          </m:r>
                        </m:den>
                      </m:f>
                    </m:oMath>
                  </a14:m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)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 </a:t>
                  </a:r>
                  <a:r>
                    <a:rPr lang="en-US" altLang="zh-TW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=105</a:t>
                  </a:r>
                  <a:r>
                    <a:rPr lang="zh-TW" altLang="en-US" sz="2000" b="1" dirty="0">
                      <a:solidFill>
                        <a:srgbClr val="FF0000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萬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；經濟部</a:t>
                  </a:r>
                  <a:r>
                    <a:rPr lang="en-US" altLang="zh-TW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80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萬、</a:t>
                  </a:r>
                  <a:r>
                    <a:rPr lang="zh-TW" altLang="en-US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農委會</a:t>
                  </a:r>
                  <a:r>
                    <a:rPr lang="en-US" altLang="zh-TW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20</a:t>
                  </a:r>
                  <a:r>
                    <a:rPr lang="zh-TW" altLang="en-US" sz="20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萬</a:t>
                  </a:r>
                  <a:endParaRPr lang="en-US" altLang="zh-TW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mc:Choice>
          <mc:Fallback xmlns="">
            <p:sp>
              <p:nvSpPr>
                <p:cNvPr id="27" name="矩形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7961" y="1769819"/>
                  <a:ext cx="3409800" cy="2388154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968" t="-1535" r="-1789" b="-3836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矩形 28"/>
            <p:cNvSpPr/>
            <p:nvPr/>
          </p:nvSpPr>
          <p:spPr>
            <a:xfrm>
              <a:off x="8771526" y="4822406"/>
              <a:ext cx="297870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ts val="1200"/>
                </a:spcBef>
              </a:pPr>
              <a:r>
                <a:rPr lang="zh-TW" altLang="en-US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上繳國家為</a:t>
              </a:r>
              <a:r>
                <a:rPr lang="en-US" altLang="zh-TW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205</a:t>
              </a:r>
              <a:r>
                <a:rPr lang="zh-TW" altLang="en-US" sz="2800" b="1" u="sng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萬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11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56269" y="992050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52288" y="345719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育苗計畫申請及</a:t>
            </a:r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執行</a:t>
            </a:r>
            <a:r>
              <a:rPr lang="en-US" altLang="zh-TW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TW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1/2)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" name="群組 13"/>
          <p:cNvGrpSpPr/>
          <p:nvPr/>
        </p:nvGrpSpPr>
        <p:grpSpPr>
          <a:xfrm>
            <a:off x="-28864" y="1372132"/>
            <a:ext cx="12393076" cy="5313670"/>
            <a:chOff x="126584" y="1316602"/>
            <a:chExt cx="12393076" cy="5313670"/>
          </a:xfrm>
        </p:grpSpPr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3585377" y="5111708"/>
              <a:ext cx="1301503" cy="1299270"/>
            </a:xfrm>
            <a:custGeom>
              <a:avLst/>
              <a:gdLst>
                <a:gd name="T0" fmla="*/ 0 w 307"/>
                <a:gd name="T1" fmla="*/ 0 h 307"/>
                <a:gd name="T2" fmla="*/ 0 w 307"/>
                <a:gd name="T3" fmla="*/ 307 h 307"/>
                <a:gd name="T4" fmla="*/ 307 w 307"/>
                <a:gd name="T5" fmla="*/ 0 h 307"/>
                <a:gd name="T6" fmla="*/ 0 w 307"/>
                <a:gd name="T7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" h="307">
                  <a:moveTo>
                    <a:pt x="0" y="0"/>
                  </a:moveTo>
                  <a:cubicBezTo>
                    <a:pt x="0" y="307"/>
                    <a:pt x="0" y="307"/>
                    <a:pt x="0" y="307"/>
                  </a:cubicBezTo>
                  <a:cubicBezTo>
                    <a:pt x="167" y="301"/>
                    <a:pt x="301" y="167"/>
                    <a:pt x="30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9525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37" name="直接连接符 3"/>
            <p:cNvCxnSpPr/>
            <p:nvPr/>
          </p:nvCxnSpPr>
          <p:spPr>
            <a:xfrm flipV="1">
              <a:off x="876485" y="2616086"/>
              <a:ext cx="10440000" cy="0"/>
            </a:xfrm>
            <a:prstGeom prst="line">
              <a:avLst/>
            </a:pr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"/>
            <p:cNvCxnSpPr/>
            <p:nvPr/>
          </p:nvCxnSpPr>
          <p:spPr>
            <a:xfrm flipV="1">
              <a:off x="876485" y="5124077"/>
              <a:ext cx="10440000" cy="0"/>
            </a:xfrm>
            <a:prstGeom prst="line">
              <a:avLst/>
            </a:pr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矩形 39"/>
            <p:cNvSpPr/>
            <p:nvPr/>
          </p:nvSpPr>
          <p:spPr>
            <a:xfrm>
              <a:off x="411792" y="3083524"/>
              <a:ext cx="558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PM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480178" y="4336122"/>
              <a:ext cx="3994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PI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grpSp>
          <p:nvGrpSpPr>
            <p:cNvPr id="51" name="群組 50"/>
            <p:cNvGrpSpPr/>
            <p:nvPr/>
          </p:nvGrpSpPr>
          <p:grpSpPr>
            <a:xfrm>
              <a:off x="1314308" y="1325746"/>
              <a:ext cx="1311931" cy="1299270"/>
              <a:chOff x="1350884" y="2221858"/>
              <a:chExt cx="1311931" cy="1299270"/>
            </a:xfrm>
          </p:grpSpPr>
          <p:sp>
            <p:nvSpPr>
              <p:cNvPr id="5" name="Freeform 8"/>
              <p:cNvSpPr>
                <a:spLocks/>
              </p:cNvSpPr>
              <p:nvPr/>
            </p:nvSpPr>
            <p:spPr bwMode="auto">
              <a:xfrm>
                <a:off x="1350884" y="2221858"/>
                <a:ext cx="1299270" cy="1299270"/>
              </a:xfrm>
              <a:custGeom>
                <a:avLst/>
                <a:gdLst>
                  <a:gd name="T0" fmla="*/ 307 w 307"/>
                  <a:gd name="T1" fmla="*/ 307 h 307"/>
                  <a:gd name="T2" fmla="*/ 307 w 307"/>
                  <a:gd name="T3" fmla="*/ 0 h 307"/>
                  <a:gd name="T4" fmla="*/ 0 w 307"/>
                  <a:gd name="T5" fmla="*/ 307 h 307"/>
                  <a:gd name="T6" fmla="*/ 307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307" y="307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40" y="6"/>
                      <a:pt x="6" y="140"/>
                      <a:pt x="0" y="307"/>
                    </a:cubicBezTo>
                    <a:lnTo>
                      <a:pt x="307" y="307"/>
                    </a:lnTo>
                    <a:close/>
                  </a:path>
                </a:pathLst>
              </a:custGeom>
              <a:solidFill>
                <a:srgbClr val="339966"/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2" name="文字方塊 41"/>
              <p:cNvSpPr txBox="1"/>
              <p:nvPr/>
            </p:nvSpPr>
            <p:spPr>
              <a:xfrm>
                <a:off x="1739271" y="2743583"/>
                <a:ext cx="923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面談</a:t>
                </a:r>
              </a:p>
            </p:txBody>
          </p:sp>
        </p:grpSp>
        <p:grpSp>
          <p:nvGrpSpPr>
            <p:cNvPr id="50" name="群組 49"/>
            <p:cNvGrpSpPr/>
            <p:nvPr/>
          </p:nvGrpSpPr>
          <p:grpSpPr>
            <a:xfrm>
              <a:off x="3557945" y="1325960"/>
              <a:ext cx="1301503" cy="1299270"/>
              <a:chOff x="2515529" y="2212928"/>
              <a:chExt cx="1301503" cy="1299270"/>
            </a:xfrm>
          </p:grpSpPr>
          <p:sp>
            <p:nvSpPr>
              <p:cNvPr id="4" name="Freeform 7"/>
              <p:cNvSpPr>
                <a:spLocks/>
              </p:cNvSpPr>
              <p:nvPr/>
            </p:nvSpPr>
            <p:spPr bwMode="auto">
              <a:xfrm>
                <a:off x="2515529" y="2212928"/>
                <a:ext cx="1301503" cy="1299270"/>
              </a:xfrm>
              <a:custGeom>
                <a:avLst/>
                <a:gdLst>
                  <a:gd name="T0" fmla="*/ 0 w 307"/>
                  <a:gd name="T1" fmla="*/ 307 h 307"/>
                  <a:gd name="T2" fmla="*/ 307 w 307"/>
                  <a:gd name="T3" fmla="*/ 307 h 307"/>
                  <a:gd name="T4" fmla="*/ 0 w 307"/>
                  <a:gd name="T5" fmla="*/ 0 h 307"/>
                  <a:gd name="T6" fmla="*/ 0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0" y="307"/>
                    </a:moveTo>
                    <a:cubicBezTo>
                      <a:pt x="307" y="307"/>
                      <a:pt x="307" y="307"/>
                      <a:pt x="307" y="307"/>
                    </a:cubicBezTo>
                    <a:cubicBezTo>
                      <a:pt x="301" y="140"/>
                      <a:pt x="167" y="6"/>
                      <a:pt x="0" y="0"/>
                    </a:cubicBezTo>
                    <a:lnTo>
                      <a:pt x="0" y="307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3" name="文字方塊 42"/>
              <p:cNvSpPr txBox="1"/>
              <p:nvPr/>
            </p:nvSpPr>
            <p:spPr>
              <a:xfrm>
                <a:off x="2645062" y="2558916"/>
                <a:ext cx="9235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內部審查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49" name="群組 48"/>
            <p:cNvGrpSpPr/>
            <p:nvPr/>
          </p:nvGrpSpPr>
          <p:grpSpPr>
            <a:xfrm>
              <a:off x="6258783" y="1334890"/>
              <a:ext cx="1301503" cy="1299270"/>
              <a:chOff x="3863055" y="2221858"/>
              <a:chExt cx="1301503" cy="1299270"/>
            </a:xfrm>
          </p:grpSpPr>
          <p:sp>
            <p:nvSpPr>
              <p:cNvPr id="9" name="Freeform 12"/>
              <p:cNvSpPr>
                <a:spLocks/>
              </p:cNvSpPr>
              <p:nvPr/>
            </p:nvSpPr>
            <p:spPr bwMode="auto">
              <a:xfrm>
                <a:off x="3863055" y="2221858"/>
                <a:ext cx="1301503" cy="1299270"/>
              </a:xfrm>
              <a:custGeom>
                <a:avLst/>
                <a:gdLst>
                  <a:gd name="T0" fmla="*/ 307 w 307"/>
                  <a:gd name="T1" fmla="*/ 307 h 307"/>
                  <a:gd name="T2" fmla="*/ 307 w 307"/>
                  <a:gd name="T3" fmla="*/ 0 h 307"/>
                  <a:gd name="T4" fmla="*/ 0 w 307"/>
                  <a:gd name="T5" fmla="*/ 307 h 307"/>
                  <a:gd name="T6" fmla="*/ 307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307" y="307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40" y="6"/>
                      <a:pt x="6" y="140"/>
                      <a:pt x="0" y="307"/>
                    </a:cubicBezTo>
                    <a:lnTo>
                      <a:pt x="307" y="307"/>
                    </a:lnTo>
                    <a:close/>
                  </a:path>
                </a:pathLst>
              </a:custGeom>
              <a:solidFill>
                <a:srgbClr val="339966"/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4" name="文字方塊 43"/>
              <p:cNvSpPr txBox="1"/>
              <p:nvPr/>
            </p:nvSpPr>
            <p:spPr>
              <a:xfrm>
                <a:off x="4222726" y="2743580"/>
                <a:ext cx="923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初審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48" name="群組 47"/>
            <p:cNvGrpSpPr/>
            <p:nvPr/>
          </p:nvGrpSpPr>
          <p:grpSpPr>
            <a:xfrm>
              <a:off x="9283127" y="1316602"/>
              <a:ext cx="1299270" cy="1299270"/>
              <a:chOff x="5377405" y="2212928"/>
              <a:chExt cx="1299270" cy="1299270"/>
            </a:xfrm>
          </p:grpSpPr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5377405" y="2212928"/>
                <a:ext cx="1299270" cy="1299270"/>
              </a:xfrm>
              <a:custGeom>
                <a:avLst/>
                <a:gdLst>
                  <a:gd name="T0" fmla="*/ 0 w 307"/>
                  <a:gd name="T1" fmla="*/ 307 h 307"/>
                  <a:gd name="T2" fmla="*/ 307 w 307"/>
                  <a:gd name="T3" fmla="*/ 307 h 307"/>
                  <a:gd name="T4" fmla="*/ 0 w 307"/>
                  <a:gd name="T5" fmla="*/ 0 h 307"/>
                  <a:gd name="T6" fmla="*/ 0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0" y="307"/>
                    </a:moveTo>
                    <a:cubicBezTo>
                      <a:pt x="307" y="307"/>
                      <a:pt x="307" y="307"/>
                      <a:pt x="307" y="307"/>
                    </a:cubicBezTo>
                    <a:cubicBezTo>
                      <a:pt x="302" y="140"/>
                      <a:pt x="167" y="6"/>
                      <a:pt x="0" y="0"/>
                    </a:cubicBezTo>
                    <a:lnTo>
                      <a:pt x="0" y="307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5" name="文字方塊 44"/>
              <p:cNvSpPr txBox="1"/>
              <p:nvPr/>
            </p:nvSpPr>
            <p:spPr>
              <a:xfrm>
                <a:off x="5538452" y="2743579"/>
                <a:ext cx="9235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複審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65" name="群組 64"/>
            <p:cNvGrpSpPr/>
            <p:nvPr/>
          </p:nvGrpSpPr>
          <p:grpSpPr>
            <a:xfrm>
              <a:off x="867341" y="3543819"/>
              <a:ext cx="10692000" cy="307407"/>
              <a:chOff x="839909" y="3644403"/>
              <a:chExt cx="10323313" cy="307407"/>
            </a:xfrm>
          </p:grpSpPr>
          <p:cxnSp>
            <p:nvCxnSpPr>
              <p:cNvPr id="36" name="直接连接符 3"/>
              <p:cNvCxnSpPr/>
              <p:nvPr/>
            </p:nvCxnSpPr>
            <p:spPr>
              <a:xfrm flipV="1">
                <a:off x="839909" y="3951810"/>
                <a:ext cx="10323313" cy="0"/>
              </a:xfrm>
              <a:prstGeom prst="line">
                <a:avLst/>
              </a:prstGeom>
              <a:ln w="9525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3"/>
              <p:cNvCxnSpPr/>
              <p:nvPr/>
            </p:nvCxnSpPr>
            <p:spPr>
              <a:xfrm flipV="1">
                <a:off x="2569154" y="3947697"/>
                <a:ext cx="868966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prstDash val="solid"/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文字方塊 46"/>
              <p:cNvSpPr txBox="1"/>
              <p:nvPr/>
            </p:nvSpPr>
            <p:spPr>
              <a:xfrm>
                <a:off x="2746310" y="3644403"/>
                <a:ext cx="74728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1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</a:t>
                </a:r>
                <a:r>
                  <a:rPr lang="zh-TW" altLang="en-US" sz="11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個月</a:t>
                </a:r>
                <a:endParaRPr lang="zh-TW" altLang="en-US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52" name="直接连接符 3"/>
            <p:cNvCxnSpPr/>
            <p:nvPr/>
          </p:nvCxnSpPr>
          <p:spPr>
            <a:xfrm flipV="1">
              <a:off x="4893087" y="3847113"/>
              <a:ext cx="151200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solid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字方塊 52"/>
            <p:cNvSpPr txBox="1"/>
            <p:nvPr/>
          </p:nvSpPr>
          <p:spPr>
            <a:xfrm>
              <a:off x="5389663" y="3553291"/>
              <a:ext cx="7472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1.5</a:t>
              </a:r>
              <a:r>
                <a:rPr lang="zh-TW" altLang="en-US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個月</a:t>
              </a:r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8198496" y="3543972"/>
              <a:ext cx="7472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TW"/>
              </a:defPPr>
              <a:lvl1pPr>
                <a:defRPr sz="1100" b="1">
                  <a:solidFill>
                    <a:srgbClr val="FF0000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1.5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個月</a:t>
              </a:r>
            </a:p>
          </p:txBody>
        </p:sp>
        <p:sp>
          <p:nvSpPr>
            <p:cNvPr id="56" name="矩形 55"/>
            <p:cNvSpPr/>
            <p:nvPr/>
          </p:nvSpPr>
          <p:spPr>
            <a:xfrm>
              <a:off x="3415166" y="2730071"/>
              <a:ext cx="202201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整備評估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報告</a:t>
              </a:r>
              <a:endParaRPr lang="en-US" altLang="zh-TW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醫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師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訪談紀錄表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內部審查會議紀錄</a:t>
              </a:r>
              <a:endParaRPr lang="en-US" altLang="zh-TW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 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  表及結果函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136951" y="2826242"/>
              <a:ext cx="225245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五分鐘案源評估簡報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初審會議記錄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初審審查結果函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9164936" y="2837013"/>
              <a:ext cx="222814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五分鐘案源評估簡報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複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審會議記錄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複審審查結果函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3746897" y="5202471"/>
              <a:ext cx="9235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審查重點</a:t>
              </a:r>
              <a:endPara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4804674" y="5136447"/>
              <a:ext cx="2085428" cy="1492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</a:t>
              </a:r>
              <a:r>
                <a:rPr lang="en-US" altLang="zh-TW" sz="13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.</a:t>
              </a:r>
              <a:r>
                <a:rPr lang="zh-TW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產業潛力與商機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buNone/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</a:t>
              </a:r>
              <a:r>
                <a:rPr lang="en-US" altLang="zh-TW" sz="13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.</a:t>
              </a:r>
              <a:r>
                <a:rPr lang="zh-TW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團隊成員完整性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buNone/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CN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臨床需求</a:t>
              </a:r>
              <a:r>
                <a:rPr lang="zh-TW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與競爭力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4.IP</a:t>
              </a:r>
              <a:r>
                <a:rPr lang="zh-CN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策略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5.</a:t>
              </a:r>
              <a:r>
                <a:rPr lang="zh-CN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法規策略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buNone/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6.</a:t>
              </a:r>
              <a:r>
                <a:rPr lang="zh-TW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技術具可行性與掌握性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buNone/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7.</a:t>
              </a:r>
              <a:r>
                <a:rPr lang="zh-TW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技術具創新性與獨特性</a:t>
              </a:r>
            </a:p>
          </p:txBody>
        </p:sp>
        <p:sp>
          <p:nvSpPr>
            <p:cNvPr id="11" name="Freeform 14"/>
            <p:cNvSpPr>
              <a:spLocks/>
            </p:cNvSpPr>
            <p:nvPr/>
          </p:nvSpPr>
          <p:spPr bwMode="auto">
            <a:xfrm>
              <a:off x="6315879" y="5120638"/>
              <a:ext cx="1299270" cy="1299270"/>
            </a:xfrm>
            <a:custGeom>
              <a:avLst/>
              <a:gdLst>
                <a:gd name="T0" fmla="*/ 307 w 307"/>
                <a:gd name="T1" fmla="*/ 0 h 307"/>
                <a:gd name="T2" fmla="*/ 0 w 307"/>
                <a:gd name="T3" fmla="*/ 0 h 307"/>
                <a:gd name="T4" fmla="*/ 307 w 307"/>
                <a:gd name="T5" fmla="*/ 307 h 307"/>
                <a:gd name="T6" fmla="*/ 307 w 307"/>
                <a:gd name="T7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7" h="307">
                  <a:moveTo>
                    <a:pt x="30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6" y="167"/>
                    <a:pt x="140" y="301"/>
                    <a:pt x="307" y="307"/>
                  </a:cubicBezTo>
                  <a:lnTo>
                    <a:pt x="307" y="0"/>
                  </a:lnTo>
                  <a:close/>
                </a:path>
              </a:pathLst>
            </a:custGeom>
            <a:solidFill>
              <a:srgbClr val="339966"/>
            </a:solidFill>
            <a:ln w="9525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文字方塊 65"/>
            <p:cNvSpPr txBox="1"/>
            <p:nvPr/>
          </p:nvSpPr>
          <p:spPr>
            <a:xfrm>
              <a:off x="6665823" y="5212609"/>
              <a:ext cx="9235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審查重點</a:t>
              </a:r>
              <a:endPara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9341221" y="5111708"/>
              <a:ext cx="1294805" cy="1299270"/>
            </a:xfrm>
            <a:custGeom>
              <a:avLst/>
              <a:gdLst>
                <a:gd name="T0" fmla="*/ 0 w 306"/>
                <a:gd name="T1" fmla="*/ 0 h 307"/>
                <a:gd name="T2" fmla="*/ 0 w 306"/>
                <a:gd name="T3" fmla="*/ 307 h 307"/>
                <a:gd name="T4" fmla="*/ 306 w 306"/>
                <a:gd name="T5" fmla="*/ 0 h 307"/>
                <a:gd name="T6" fmla="*/ 0 w 306"/>
                <a:gd name="T7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6" h="307">
                  <a:moveTo>
                    <a:pt x="0" y="0"/>
                  </a:moveTo>
                  <a:cubicBezTo>
                    <a:pt x="0" y="307"/>
                    <a:pt x="0" y="307"/>
                    <a:pt x="0" y="307"/>
                  </a:cubicBezTo>
                  <a:cubicBezTo>
                    <a:pt x="166" y="301"/>
                    <a:pt x="301" y="167"/>
                    <a:pt x="30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9525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文字方塊 66"/>
            <p:cNvSpPr txBox="1"/>
            <p:nvPr/>
          </p:nvSpPr>
          <p:spPr>
            <a:xfrm>
              <a:off x="9522083" y="5241271"/>
              <a:ext cx="92354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審查重點</a:t>
              </a:r>
              <a:endPara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7574181" y="5145501"/>
              <a:ext cx="1937640" cy="12926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臨床需求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潛在市場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法規評估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4.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可行性證據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5.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工作內容及經費規劃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6.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技術創新及專利分析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71" name="矩形 70"/>
            <p:cNvSpPr/>
            <p:nvPr/>
          </p:nvSpPr>
          <p:spPr>
            <a:xfrm>
              <a:off x="10599021" y="5137556"/>
              <a:ext cx="1920639" cy="1492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營運模式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市場競爭優勢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新創公司規劃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4.Go-No Go Criteria</a:t>
              </a: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5.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營運團隊及策略夥伴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6.</a:t>
              </a:r>
              <a:r>
                <a:rPr lang="zh-TW" altLang="en-US" sz="13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經費需求</a:t>
              </a: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endParaRPr lang="en-US" altLang="zh-TW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cxnSp>
          <p:nvCxnSpPr>
            <p:cNvPr id="72" name="直接连接符 3"/>
            <p:cNvCxnSpPr/>
            <p:nvPr/>
          </p:nvCxnSpPr>
          <p:spPr>
            <a:xfrm flipV="1">
              <a:off x="7734021" y="3848535"/>
              <a:ext cx="151200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solid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手繪多邊形 81"/>
            <p:cNvSpPr/>
            <p:nvPr/>
          </p:nvSpPr>
          <p:spPr>
            <a:xfrm>
              <a:off x="11311996" y="2615872"/>
              <a:ext cx="247345" cy="2513912"/>
            </a:xfrm>
            <a:custGeom>
              <a:avLst/>
              <a:gdLst>
                <a:gd name="connsiteX0" fmla="*/ 0 w 795528"/>
                <a:gd name="connsiteY0" fmla="*/ 0 h 2514600"/>
                <a:gd name="connsiteX1" fmla="*/ 795528 w 795528"/>
                <a:gd name="connsiteY1" fmla="*/ 1271016 h 2514600"/>
                <a:gd name="connsiteX2" fmla="*/ 0 w 795528"/>
                <a:gd name="connsiteY2" fmla="*/ 251460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95528" h="2514600">
                  <a:moveTo>
                    <a:pt x="0" y="0"/>
                  </a:moveTo>
                  <a:cubicBezTo>
                    <a:pt x="397764" y="425958"/>
                    <a:pt x="795528" y="851916"/>
                    <a:pt x="795528" y="1271016"/>
                  </a:cubicBezTo>
                  <a:cubicBezTo>
                    <a:pt x="795528" y="1690116"/>
                    <a:pt x="138684" y="2310384"/>
                    <a:pt x="0" y="2514600"/>
                  </a:cubicBezTo>
                </a:path>
              </a:pathLst>
            </a:cu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文字方塊 82"/>
            <p:cNvSpPr txBox="1"/>
            <p:nvPr/>
          </p:nvSpPr>
          <p:spPr>
            <a:xfrm>
              <a:off x="11720493" y="3246948"/>
              <a:ext cx="52120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育苗啟動</a:t>
              </a:r>
            </a:p>
          </p:txBody>
        </p:sp>
        <p:sp>
          <p:nvSpPr>
            <p:cNvPr id="86" name="文字方塊 85"/>
            <p:cNvSpPr txBox="1"/>
            <p:nvPr/>
          </p:nvSpPr>
          <p:spPr>
            <a:xfrm>
              <a:off x="132352" y="2260940"/>
              <a:ext cx="1190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輔導團隊</a:t>
              </a:r>
            </a:p>
          </p:txBody>
        </p:sp>
        <p:cxnSp>
          <p:nvCxnSpPr>
            <p:cNvPr id="87" name="直線單箭頭接點 86"/>
            <p:cNvCxnSpPr/>
            <p:nvPr/>
          </p:nvCxnSpPr>
          <p:spPr>
            <a:xfrm flipH="1">
              <a:off x="679910" y="4714598"/>
              <a:ext cx="2" cy="344784"/>
            </a:xfrm>
            <a:prstGeom prst="straightConnector1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文字方塊 87"/>
            <p:cNvSpPr txBox="1"/>
            <p:nvPr/>
          </p:nvSpPr>
          <p:spPr>
            <a:xfrm>
              <a:off x="126584" y="5130979"/>
              <a:ext cx="1190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研發</a:t>
              </a:r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團隊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cxnSp>
          <p:nvCxnSpPr>
            <p:cNvPr id="61" name="直線單箭頭接點 60"/>
            <p:cNvCxnSpPr/>
            <p:nvPr/>
          </p:nvCxnSpPr>
          <p:spPr>
            <a:xfrm rot="10800000" flipH="1">
              <a:off x="678354" y="2693798"/>
              <a:ext cx="2" cy="344784"/>
            </a:xfrm>
            <a:prstGeom prst="straightConnector1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矩形 11"/>
            <p:cNvSpPr/>
            <p:nvPr/>
          </p:nvSpPr>
          <p:spPr>
            <a:xfrm>
              <a:off x="6405087" y="4095653"/>
              <a:ext cx="152770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初審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簡報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初審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申請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計畫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書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9508182" y="4059745"/>
              <a:ext cx="135120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複審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簡報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複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審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申請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計畫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書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2398642" y="4084562"/>
              <a:ext cx="2206053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初始資料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表</a:t>
              </a:r>
              <a:endParaRPr lang="en-US" altLang="zh-TW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醫療器材法規提問單</a:t>
              </a:r>
              <a:endParaRPr lang="en-US" altLang="zh-TW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專利調研諮詢單</a:t>
              </a:r>
              <a:endParaRPr lang="en-US" altLang="zh-TW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</p:grpSp>
      <p:cxnSp>
        <p:nvCxnSpPr>
          <p:cNvPr id="63" name="直線單箭頭接點 62"/>
          <p:cNvCxnSpPr/>
          <p:nvPr/>
        </p:nvCxnSpPr>
        <p:spPr>
          <a:xfrm rot="16200000" flipH="1">
            <a:off x="928660" y="3156860"/>
            <a:ext cx="2" cy="344784"/>
          </a:xfrm>
          <a:prstGeom prst="straightConnector1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單箭頭接點 67"/>
          <p:cNvCxnSpPr/>
          <p:nvPr/>
        </p:nvCxnSpPr>
        <p:spPr>
          <a:xfrm rot="16200000" flipH="1">
            <a:off x="904604" y="4395511"/>
            <a:ext cx="2" cy="344784"/>
          </a:xfrm>
          <a:prstGeom prst="straightConnector1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152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5"/>
          <p:cNvCxnSpPr/>
          <p:nvPr/>
        </p:nvCxnSpPr>
        <p:spPr bwMode="auto">
          <a:xfrm>
            <a:off x="774729" y="959875"/>
            <a:ext cx="10620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  <a:effectLst>
            <a:outerShdw blurRad="12700" dist="12700" dir="5400000" algn="t" rotWithShape="0">
              <a:schemeClr val="bg1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10"/>
          <p:cNvSpPr txBox="1"/>
          <p:nvPr/>
        </p:nvSpPr>
        <p:spPr>
          <a:xfrm>
            <a:off x="748417" y="318016"/>
            <a:ext cx="583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"/>
            <a:r>
              <a:rPr lang="zh-TW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育苗計畫申請及執行</a:t>
            </a:r>
            <a:r>
              <a:rPr lang="en-US" altLang="zh-TW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(2/2)</a:t>
            </a:r>
            <a:endParaRPr lang="zh-TW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45720" y="1728082"/>
            <a:ext cx="12121533" cy="4183709"/>
            <a:chOff x="44288" y="1316602"/>
            <a:chExt cx="12121533" cy="4183709"/>
          </a:xfrm>
        </p:grpSpPr>
        <p:cxnSp>
          <p:nvCxnSpPr>
            <p:cNvPr id="37" name="直接连接符 3"/>
            <p:cNvCxnSpPr/>
            <p:nvPr/>
          </p:nvCxnSpPr>
          <p:spPr>
            <a:xfrm flipV="1">
              <a:off x="876485" y="2616086"/>
              <a:ext cx="10440000" cy="0"/>
            </a:xfrm>
            <a:prstGeom prst="line">
              <a:avLst/>
            </a:pr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接连接符 3"/>
            <p:cNvCxnSpPr/>
            <p:nvPr/>
          </p:nvCxnSpPr>
          <p:spPr>
            <a:xfrm flipV="1">
              <a:off x="876485" y="5124077"/>
              <a:ext cx="10440000" cy="0"/>
            </a:xfrm>
            <a:prstGeom prst="line">
              <a:avLst/>
            </a:pr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" name="群組 50"/>
            <p:cNvGrpSpPr/>
            <p:nvPr/>
          </p:nvGrpSpPr>
          <p:grpSpPr>
            <a:xfrm>
              <a:off x="1908668" y="1325746"/>
              <a:ext cx="1299270" cy="1299270"/>
              <a:chOff x="1945244" y="2221858"/>
              <a:chExt cx="1299270" cy="1299270"/>
            </a:xfrm>
          </p:grpSpPr>
          <p:sp>
            <p:nvSpPr>
              <p:cNvPr id="5" name="Freeform 8"/>
              <p:cNvSpPr>
                <a:spLocks/>
              </p:cNvSpPr>
              <p:nvPr/>
            </p:nvSpPr>
            <p:spPr bwMode="auto">
              <a:xfrm>
                <a:off x="1945244" y="2221858"/>
                <a:ext cx="1299270" cy="1299270"/>
              </a:xfrm>
              <a:custGeom>
                <a:avLst/>
                <a:gdLst>
                  <a:gd name="T0" fmla="*/ 307 w 307"/>
                  <a:gd name="T1" fmla="*/ 307 h 307"/>
                  <a:gd name="T2" fmla="*/ 307 w 307"/>
                  <a:gd name="T3" fmla="*/ 0 h 307"/>
                  <a:gd name="T4" fmla="*/ 0 w 307"/>
                  <a:gd name="T5" fmla="*/ 307 h 307"/>
                  <a:gd name="T6" fmla="*/ 307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307" y="307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40" y="6"/>
                      <a:pt x="6" y="140"/>
                      <a:pt x="0" y="307"/>
                    </a:cubicBezTo>
                    <a:lnTo>
                      <a:pt x="307" y="307"/>
                    </a:lnTo>
                    <a:close/>
                  </a:path>
                </a:pathLst>
              </a:custGeom>
              <a:solidFill>
                <a:srgbClr val="339966"/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2" name="文字方塊 41"/>
              <p:cNvSpPr txBox="1"/>
              <p:nvPr/>
            </p:nvSpPr>
            <p:spPr>
              <a:xfrm>
                <a:off x="2275029" y="2588868"/>
                <a:ext cx="9235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送件申請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50" name="群組 49"/>
            <p:cNvGrpSpPr/>
            <p:nvPr/>
          </p:nvGrpSpPr>
          <p:grpSpPr>
            <a:xfrm>
              <a:off x="4719233" y="1325960"/>
              <a:ext cx="1301503" cy="1299270"/>
              <a:chOff x="3676817" y="2212928"/>
              <a:chExt cx="1301503" cy="1299270"/>
            </a:xfrm>
          </p:grpSpPr>
          <p:sp>
            <p:nvSpPr>
              <p:cNvPr id="4" name="Freeform 7"/>
              <p:cNvSpPr>
                <a:spLocks/>
              </p:cNvSpPr>
              <p:nvPr/>
            </p:nvSpPr>
            <p:spPr bwMode="auto">
              <a:xfrm>
                <a:off x="3676817" y="2212928"/>
                <a:ext cx="1301503" cy="1299270"/>
              </a:xfrm>
              <a:custGeom>
                <a:avLst/>
                <a:gdLst>
                  <a:gd name="T0" fmla="*/ 0 w 307"/>
                  <a:gd name="T1" fmla="*/ 307 h 307"/>
                  <a:gd name="T2" fmla="*/ 307 w 307"/>
                  <a:gd name="T3" fmla="*/ 307 h 307"/>
                  <a:gd name="T4" fmla="*/ 0 w 307"/>
                  <a:gd name="T5" fmla="*/ 0 h 307"/>
                  <a:gd name="T6" fmla="*/ 0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0" y="307"/>
                    </a:moveTo>
                    <a:cubicBezTo>
                      <a:pt x="307" y="307"/>
                      <a:pt x="307" y="307"/>
                      <a:pt x="307" y="307"/>
                    </a:cubicBezTo>
                    <a:cubicBezTo>
                      <a:pt x="301" y="140"/>
                      <a:pt x="167" y="6"/>
                      <a:pt x="0" y="0"/>
                    </a:cubicBezTo>
                    <a:lnTo>
                      <a:pt x="0" y="307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3" name="文字方塊 42"/>
              <p:cNvSpPr txBox="1"/>
              <p:nvPr/>
            </p:nvSpPr>
            <p:spPr>
              <a:xfrm>
                <a:off x="3806350" y="2558916"/>
                <a:ext cx="9235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經費核定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49" name="群組 48"/>
            <p:cNvGrpSpPr/>
            <p:nvPr/>
          </p:nvGrpSpPr>
          <p:grpSpPr>
            <a:xfrm>
              <a:off x="7054311" y="1334890"/>
              <a:ext cx="1301503" cy="1299270"/>
              <a:chOff x="4658583" y="2221858"/>
              <a:chExt cx="1301503" cy="1299270"/>
            </a:xfrm>
          </p:grpSpPr>
          <p:sp>
            <p:nvSpPr>
              <p:cNvPr id="9" name="Freeform 12"/>
              <p:cNvSpPr>
                <a:spLocks/>
              </p:cNvSpPr>
              <p:nvPr/>
            </p:nvSpPr>
            <p:spPr bwMode="auto">
              <a:xfrm>
                <a:off x="4658583" y="2221858"/>
                <a:ext cx="1301503" cy="1299270"/>
              </a:xfrm>
              <a:custGeom>
                <a:avLst/>
                <a:gdLst>
                  <a:gd name="T0" fmla="*/ 307 w 307"/>
                  <a:gd name="T1" fmla="*/ 307 h 307"/>
                  <a:gd name="T2" fmla="*/ 307 w 307"/>
                  <a:gd name="T3" fmla="*/ 0 h 307"/>
                  <a:gd name="T4" fmla="*/ 0 w 307"/>
                  <a:gd name="T5" fmla="*/ 307 h 307"/>
                  <a:gd name="T6" fmla="*/ 307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307" y="307"/>
                    </a:moveTo>
                    <a:cubicBezTo>
                      <a:pt x="307" y="0"/>
                      <a:pt x="307" y="0"/>
                      <a:pt x="307" y="0"/>
                    </a:cubicBezTo>
                    <a:cubicBezTo>
                      <a:pt x="140" y="6"/>
                      <a:pt x="6" y="140"/>
                      <a:pt x="0" y="307"/>
                    </a:cubicBezTo>
                    <a:lnTo>
                      <a:pt x="307" y="307"/>
                    </a:lnTo>
                    <a:close/>
                  </a:path>
                </a:pathLst>
              </a:custGeom>
              <a:solidFill>
                <a:srgbClr val="339966"/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4" name="文字方塊 43"/>
              <p:cNvSpPr txBox="1"/>
              <p:nvPr/>
            </p:nvSpPr>
            <p:spPr>
              <a:xfrm>
                <a:off x="5036542" y="2579723"/>
                <a:ext cx="9235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實地訪查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48" name="群組 47"/>
            <p:cNvGrpSpPr/>
            <p:nvPr/>
          </p:nvGrpSpPr>
          <p:grpSpPr>
            <a:xfrm>
              <a:off x="9411143" y="1316602"/>
              <a:ext cx="1299270" cy="1299270"/>
              <a:chOff x="5505421" y="2212928"/>
              <a:chExt cx="1299270" cy="1299270"/>
            </a:xfrm>
          </p:grpSpPr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5505421" y="2212928"/>
                <a:ext cx="1299270" cy="1299270"/>
              </a:xfrm>
              <a:custGeom>
                <a:avLst/>
                <a:gdLst>
                  <a:gd name="T0" fmla="*/ 0 w 307"/>
                  <a:gd name="T1" fmla="*/ 307 h 307"/>
                  <a:gd name="T2" fmla="*/ 307 w 307"/>
                  <a:gd name="T3" fmla="*/ 307 h 307"/>
                  <a:gd name="T4" fmla="*/ 0 w 307"/>
                  <a:gd name="T5" fmla="*/ 0 h 307"/>
                  <a:gd name="T6" fmla="*/ 0 w 307"/>
                  <a:gd name="T7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7" h="307">
                    <a:moveTo>
                      <a:pt x="0" y="307"/>
                    </a:moveTo>
                    <a:cubicBezTo>
                      <a:pt x="307" y="307"/>
                      <a:pt x="307" y="307"/>
                      <a:pt x="307" y="307"/>
                    </a:cubicBezTo>
                    <a:cubicBezTo>
                      <a:pt x="302" y="140"/>
                      <a:pt x="167" y="6"/>
                      <a:pt x="0" y="0"/>
                    </a:cubicBezTo>
                    <a:lnTo>
                      <a:pt x="0" y="307"/>
                    </a:ln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9525" cmpd="sng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>
                  <a:solidFill>
                    <a:schemeClr val="bg1">
                      <a:lumMod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5" name="文字方塊 44"/>
              <p:cNvSpPr txBox="1"/>
              <p:nvPr/>
            </p:nvSpPr>
            <p:spPr>
              <a:xfrm>
                <a:off x="5625292" y="2580408"/>
                <a:ext cx="9235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400" b="1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結案會議</a:t>
                </a:r>
                <a:endParaRPr lang="zh-TW" altLang="en-US" sz="2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65" name="群組 64"/>
            <p:cNvGrpSpPr/>
            <p:nvPr/>
          </p:nvGrpSpPr>
          <p:grpSpPr>
            <a:xfrm>
              <a:off x="856976" y="3543819"/>
              <a:ext cx="10702365" cy="307407"/>
              <a:chOff x="829901" y="3644403"/>
              <a:chExt cx="10333321" cy="307407"/>
            </a:xfrm>
          </p:grpSpPr>
          <p:cxnSp>
            <p:nvCxnSpPr>
              <p:cNvPr id="36" name="直接连接符 3"/>
              <p:cNvCxnSpPr/>
              <p:nvPr/>
            </p:nvCxnSpPr>
            <p:spPr>
              <a:xfrm flipV="1">
                <a:off x="839909" y="3951810"/>
                <a:ext cx="10323313" cy="0"/>
              </a:xfrm>
              <a:prstGeom prst="line">
                <a:avLst/>
              </a:prstGeom>
              <a:ln w="9525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3"/>
              <p:cNvCxnSpPr/>
              <p:nvPr/>
            </p:nvCxnSpPr>
            <p:spPr>
              <a:xfrm flipV="1">
                <a:off x="829901" y="3947697"/>
                <a:ext cx="104400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  <a:prstDash val="solid"/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文字方塊 46"/>
              <p:cNvSpPr txBox="1"/>
              <p:nvPr/>
            </p:nvSpPr>
            <p:spPr>
              <a:xfrm>
                <a:off x="1068857" y="3644403"/>
                <a:ext cx="74728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1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</a:t>
                </a:r>
                <a:r>
                  <a:rPr lang="zh-TW" altLang="en-US" sz="11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個月</a:t>
                </a:r>
                <a:endParaRPr lang="zh-TW" altLang="en-US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52" name="直接连接符 3"/>
            <p:cNvCxnSpPr/>
            <p:nvPr/>
          </p:nvCxnSpPr>
          <p:spPr>
            <a:xfrm flipV="1">
              <a:off x="3238023" y="3847113"/>
              <a:ext cx="151200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solid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字方塊 52"/>
            <p:cNvSpPr txBox="1"/>
            <p:nvPr/>
          </p:nvSpPr>
          <p:spPr>
            <a:xfrm>
              <a:off x="3624871" y="3553291"/>
              <a:ext cx="7472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1.5</a:t>
              </a:r>
              <a:r>
                <a:rPr lang="zh-TW" altLang="en-US" sz="11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個月</a:t>
              </a:r>
            </a:p>
          </p:txBody>
        </p:sp>
        <p:sp>
          <p:nvSpPr>
            <p:cNvPr id="56" name="矩形 55"/>
            <p:cNvSpPr/>
            <p:nvPr/>
          </p:nvSpPr>
          <p:spPr>
            <a:xfrm>
              <a:off x="1878443" y="2900291"/>
              <a:ext cx="168913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推薦函</a:t>
              </a:r>
              <a:endPara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審查結果函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6677854" y="3093657"/>
              <a:ext cx="210403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實地訪查審查結果函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8949838" y="3108045"/>
              <a:ext cx="244985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期末實地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訪查審查結果函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4905492" y="4293350"/>
              <a:ext cx="191327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核定清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單</a:t>
              </a:r>
            </a:p>
          </p:txBody>
        </p:sp>
        <p:sp>
          <p:nvSpPr>
            <p:cNvPr id="71" name="矩形 70"/>
            <p:cNvSpPr/>
            <p:nvPr/>
          </p:nvSpPr>
          <p:spPr>
            <a:xfrm>
              <a:off x="6677854" y="4122289"/>
              <a:ext cx="2271983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期中報告</a:t>
              </a:r>
              <a:endPara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期中審查會議與簡報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1908668" y="3950094"/>
              <a:ext cx="2080257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</a:t>
              </a: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.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計畫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書</a:t>
              </a:r>
              <a:endParaRPr lang="en-US" altLang="zh-TW" sz="16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審查意見回覆表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3.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委託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案及估價單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4.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相關實驗同意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文件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82" name="手繪多邊形 81"/>
            <p:cNvSpPr/>
            <p:nvPr/>
          </p:nvSpPr>
          <p:spPr>
            <a:xfrm>
              <a:off x="11311996" y="2615872"/>
              <a:ext cx="247345" cy="2513912"/>
            </a:xfrm>
            <a:custGeom>
              <a:avLst/>
              <a:gdLst>
                <a:gd name="connsiteX0" fmla="*/ 0 w 795528"/>
                <a:gd name="connsiteY0" fmla="*/ 0 h 2514600"/>
                <a:gd name="connsiteX1" fmla="*/ 795528 w 795528"/>
                <a:gd name="connsiteY1" fmla="*/ 1271016 h 2514600"/>
                <a:gd name="connsiteX2" fmla="*/ 0 w 795528"/>
                <a:gd name="connsiteY2" fmla="*/ 251460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95528" h="2514600">
                  <a:moveTo>
                    <a:pt x="0" y="0"/>
                  </a:moveTo>
                  <a:cubicBezTo>
                    <a:pt x="397764" y="425958"/>
                    <a:pt x="795528" y="851916"/>
                    <a:pt x="795528" y="1271016"/>
                  </a:cubicBezTo>
                  <a:cubicBezTo>
                    <a:pt x="795528" y="1690116"/>
                    <a:pt x="138684" y="2310384"/>
                    <a:pt x="0" y="2514600"/>
                  </a:cubicBezTo>
                </a:path>
              </a:pathLst>
            </a:custGeom>
            <a:ln w="9525">
              <a:solidFill>
                <a:schemeClr val="tx1">
                  <a:lumMod val="65000"/>
                  <a:lumOff val="35000"/>
                </a:schemeClr>
              </a:solidFill>
              <a:prstDash val="dash"/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文字方塊 82"/>
            <p:cNvSpPr txBox="1"/>
            <p:nvPr/>
          </p:nvSpPr>
          <p:spPr>
            <a:xfrm>
              <a:off x="11644613" y="3523947"/>
              <a:ext cx="521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結案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9180920" y="4134674"/>
              <a:ext cx="221237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1.</a:t>
              </a:r>
              <a:r>
                <a:rPr lang="zh-TW" altLang="en-US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期末報告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  <a:p>
              <a:pPr>
                <a:spcBef>
                  <a:spcPct val="0"/>
                </a:spcBef>
                <a:defRPr/>
              </a:pPr>
              <a:r>
                <a:rPr lang="en-US" altLang="zh-TW" sz="16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2.</a:t>
              </a:r>
              <a:r>
                <a:rPr lang="zh-TW" altLang="en-US" sz="1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期末審查會議與簡報</a:t>
              </a:r>
              <a:endParaRPr lang="en-US" altLang="zh-TW" sz="16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366072" y="2982940"/>
              <a:ext cx="558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zh-TW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PM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416170" y="4281258"/>
              <a:ext cx="3994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altLang="zh-TW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PI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95776" y="2279228"/>
              <a:ext cx="1190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輔導團隊</a:t>
              </a:r>
            </a:p>
          </p:txBody>
        </p:sp>
        <p:cxnSp>
          <p:nvCxnSpPr>
            <p:cNvPr id="69" name="直線單箭頭接點 68"/>
            <p:cNvCxnSpPr/>
            <p:nvPr/>
          </p:nvCxnSpPr>
          <p:spPr>
            <a:xfrm flipH="1">
              <a:off x="606758" y="4614014"/>
              <a:ext cx="2" cy="344784"/>
            </a:xfrm>
            <a:prstGeom prst="straightConnector1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文字方塊 71"/>
            <p:cNvSpPr txBox="1"/>
            <p:nvPr/>
          </p:nvSpPr>
          <p:spPr>
            <a:xfrm>
              <a:off x="44288" y="5130979"/>
              <a:ext cx="11909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研發</a:t>
              </a:r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itchFamily="34" charset="0"/>
                </a:rPr>
                <a:t>團隊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endParaRPr>
            </a:p>
          </p:txBody>
        </p:sp>
        <p:cxnSp>
          <p:nvCxnSpPr>
            <p:cNvPr id="73" name="直線單箭頭接點 72"/>
            <p:cNvCxnSpPr/>
            <p:nvPr/>
          </p:nvCxnSpPr>
          <p:spPr>
            <a:xfrm rot="10800000" flipH="1">
              <a:off x="641778" y="2648078"/>
              <a:ext cx="2" cy="344784"/>
            </a:xfrm>
            <a:prstGeom prst="straightConnector1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4" name="直線單箭頭接點 73"/>
          <p:cNvCxnSpPr/>
          <p:nvPr/>
        </p:nvCxnSpPr>
        <p:spPr>
          <a:xfrm rot="16200000" flipH="1">
            <a:off x="1050308" y="3416721"/>
            <a:ext cx="2" cy="344784"/>
          </a:xfrm>
          <a:prstGeom prst="straightConnector1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單箭頭接點 74"/>
          <p:cNvCxnSpPr/>
          <p:nvPr/>
        </p:nvCxnSpPr>
        <p:spPr>
          <a:xfrm rot="16200000" flipH="1">
            <a:off x="993532" y="4734156"/>
            <a:ext cx="2" cy="344784"/>
          </a:xfrm>
          <a:prstGeom prst="straightConnector1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91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4111</TotalTime>
  <Words>1276</Words>
  <Application>Microsoft Office PowerPoint</Application>
  <PresentationFormat>寬螢幕</PresentationFormat>
  <Paragraphs>199</Paragraphs>
  <Slides>15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8" baseType="lpstr">
      <vt:lpstr>맑은 고딕</vt:lpstr>
      <vt:lpstr>微软雅黑</vt:lpstr>
      <vt:lpstr>Open Sans</vt:lpstr>
      <vt:lpstr>宋体</vt:lpstr>
      <vt:lpstr>微軟正黑體</vt:lpstr>
      <vt:lpstr>新細明體</vt:lpstr>
      <vt:lpstr>Arial</vt:lpstr>
      <vt:lpstr>Calibri</vt:lpstr>
      <vt:lpstr>Calibri Light</vt:lpstr>
      <vt:lpstr>Cambria Math</vt:lpstr>
      <vt:lpstr>Times New Roman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佳葳 陳</dc:creator>
  <cp:lastModifiedBy>陳羿伶</cp:lastModifiedBy>
  <cp:revision>251</cp:revision>
  <dcterms:created xsi:type="dcterms:W3CDTF">2018-07-04T06:31:24Z</dcterms:created>
  <dcterms:modified xsi:type="dcterms:W3CDTF">2022-07-27T00:20:25Z</dcterms:modified>
</cp:coreProperties>
</file>