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1" r:id="rId1"/>
  </p:sldMasterIdLst>
  <p:notesMasterIdLst>
    <p:notesMasterId r:id="rId14"/>
  </p:notesMasterIdLst>
  <p:handoutMasterIdLst>
    <p:handoutMasterId r:id="rId15"/>
  </p:handoutMasterIdLst>
  <p:sldIdLst>
    <p:sldId id="866" r:id="rId2"/>
    <p:sldId id="867" r:id="rId3"/>
    <p:sldId id="868" r:id="rId4"/>
    <p:sldId id="869" r:id="rId5"/>
    <p:sldId id="870" r:id="rId6"/>
    <p:sldId id="871" r:id="rId7"/>
    <p:sldId id="872" r:id="rId8"/>
    <p:sldId id="873" r:id="rId9"/>
    <p:sldId id="874" r:id="rId10"/>
    <p:sldId id="875" r:id="rId11"/>
    <p:sldId id="876" r:id="rId12"/>
    <p:sldId id="877" r:id="rId1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複審" id="{23747551-66DE-4593-8F2F-1BDBC58289BB}">
          <p14:sldIdLst>
            <p14:sldId id="866"/>
            <p14:sldId id="867"/>
            <p14:sldId id="868"/>
            <p14:sldId id="869"/>
            <p14:sldId id="870"/>
            <p14:sldId id="871"/>
            <p14:sldId id="872"/>
            <p14:sldId id="873"/>
            <p14:sldId id="874"/>
            <p14:sldId id="875"/>
            <p14:sldId id="876"/>
            <p14:sldId id="8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669900"/>
    <a:srgbClr val="0000FF"/>
    <a:srgbClr val="CC3300"/>
    <a:srgbClr val="0000CC"/>
    <a:srgbClr val="E9FFBD"/>
    <a:srgbClr val="336699"/>
    <a:srgbClr val="0099CC"/>
    <a:srgbClr val="F5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5" autoAdjust="0"/>
    <p:restoredTop sz="99456" autoAdjust="0"/>
  </p:normalViewPr>
  <p:slideViewPr>
    <p:cSldViewPr>
      <p:cViewPr varScale="1">
        <p:scale>
          <a:sx n="113" d="100"/>
          <a:sy n="113" d="100"/>
        </p:scale>
        <p:origin x="13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410"/>
    </p:cViewPr>
  </p:sorterViewPr>
  <p:notesViewPr>
    <p:cSldViewPr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FF1B7-0BDC-4341-B915-051A36EAC5DD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1F879-B026-4C78-BF7C-3A195EF78E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092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554BF6F-B438-41AC-A110-9A46B7CA9120}" type="datetimeFigureOut">
              <a:rPr lang="zh-TW" altLang="en-US"/>
              <a:pPr>
                <a:defRPr/>
              </a:pPr>
              <a:t>2022/7/27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85CC912-8178-4D13-B2D7-C4FAF1002C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170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D4C00-CB6F-4428-90FB-40BE71DA36D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978" y="127375"/>
            <a:ext cx="1583022" cy="69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8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4BE47-490D-43E8-A922-0F69D61EF27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942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E94E2-159F-4B65-AAF1-DD74D4F533D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9860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8FC3-8DF6-4B47-A6DD-91EAD299AB2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1539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1975DCB-BBA2-48D1-A06C-5420BD5B9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2FA66E9A-80E0-4A21-A677-99CFA0DA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009C45B1-EA23-4269-99C5-E7AD1431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790890DA-0044-4589-9E49-9882DFB5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內容版面配置區 8">
            <a:extLst>
              <a:ext uri="{FF2B5EF4-FFF2-40B4-BE49-F238E27FC236}">
                <a16:creationId xmlns="" xmlns:a16="http://schemas.microsoft.com/office/drawing/2014/main" id="{6C5198DB-4A34-409C-A404-AA35E26681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30241" y="1916832"/>
            <a:ext cx="5329237" cy="201771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2" name="內容版面配置區 8">
            <a:extLst>
              <a:ext uri="{FF2B5EF4-FFF2-40B4-BE49-F238E27FC236}">
                <a16:creationId xmlns="" xmlns:a16="http://schemas.microsoft.com/office/drawing/2014/main" id="{D24711E8-7A9D-490C-8CE6-8671DB8A9BD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08571" y="4581128"/>
            <a:ext cx="5329237" cy="1635606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8165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125"/>
            <a:ext cx="7543800" cy="974603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052736"/>
            <a:ext cx="7543801" cy="4816358"/>
          </a:xfrm>
        </p:spPr>
        <p:txBody>
          <a:bodyPr/>
          <a:lstStyle>
            <a:lvl1pPr marL="180000" indent="-324000">
              <a:lnSpc>
                <a:spcPct val="150000"/>
              </a:lnSpc>
              <a:buClr>
                <a:schemeClr val="accent1"/>
              </a:buClr>
              <a:buSzPct val="120000"/>
              <a:buFont typeface="Wingdings" panose="05000000000000000000" pitchFamily="2" charset="2"/>
              <a:buChar char="n"/>
              <a:defRPr/>
            </a:lvl1pPr>
            <a:lvl2pPr marL="384048" indent="-182880">
              <a:lnSpc>
                <a:spcPct val="150000"/>
              </a:lnSpc>
              <a:buFont typeface="Calibri" panose="020F0502020204030204" pitchFamily="34" charset="0"/>
              <a:buChar char="▪"/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3462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-1" y="6248637"/>
            <a:chExt cx="12183347" cy="604090"/>
          </a:xfrm>
        </p:grpSpPr>
        <p:sp>
          <p:nvSpPr>
            <p:cNvPr id="13" name="矩形 12"/>
            <p:cNvSpPr/>
            <p:nvPr/>
          </p:nvSpPr>
          <p:spPr>
            <a:xfrm>
              <a:off x="-1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946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998F9-5FDD-439C-A136-6257BB33BCB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80" y="43511"/>
            <a:ext cx="1295020" cy="85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3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34027"/>
            <a:ext cx="7543800" cy="946701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52736"/>
            <a:ext cx="3703320" cy="481635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052736"/>
            <a:ext cx="3703320" cy="4816359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DDD5D-8CCB-431E-B0F5-E0033B9CA46B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8324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1080120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2B1D2-5679-4DC1-B488-8306FBAEC73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3183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04200-F89E-4675-850F-C5198FE70D36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4479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FB5EA-1926-4E33-A6EA-5C72D265C65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2130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E22795-A563-4F49-B087-487D07B59B6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417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群組 10"/>
          <p:cNvGrpSpPr/>
          <p:nvPr userDrawn="1"/>
        </p:nvGrpSpPr>
        <p:grpSpPr>
          <a:xfrm>
            <a:off x="0" y="6345697"/>
            <a:ext cx="9137510" cy="507851"/>
            <a:chOff x="-1" y="6248637"/>
            <a:chExt cx="12183347" cy="604090"/>
          </a:xfrm>
        </p:grpSpPr>
        <p:sp>
          <p:nvSpPr>
            <p:cNvPr id="12" name="矩形 11"/>
            <p:cNvSpPr/>
            <p:nvPr/>
          </p:nvSpPr>
          <p:spPr>
            <a:xfrm>
              <a:off x="-1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946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9361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039714"/>
            <a:ext cx="7543801" cy="48293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980728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80" y="47842"/>
            <a:ext cx="1295020" cy="85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0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73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  <p:sldLayoutId id="2147484272" r:id="rId12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9B1A79D2-EB34-485F-A590-5635633B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  <p:sp>
        <p:nvSpPr>
          <p:cNvPr id="9" name="內容版面配置區 4">
            <a:extLst>
              <a:ext uri="{FF2B5EF4-FFF2-40B4-BE49-F238E27FC236}">
                <a16:creationId xmlns="" xmlns:a16="http://schemas.microsoft.com/office/drawing/2014/main" id="{8836CE4E-E4F9-4298-BB7A-80154A8D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563" y="2852936"/>
            <a:ext cx="75438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（計畫名稱</a:t>
            </a:r>
            <a:r>
              <a:rPr lang="en-US" altLang="zh-TW" dirty="0"/>
              <a:t>-</a:t>
            </a:r>
            <a:r>
              <a:rPr lang="zh-TW" altLang="en-US" dirty="0"/>
              <a:t>中</a:t>
            </a:r>
            <a:r>
              <a:rPr lang="en-US" altLang="zh-TW" dirty="0"/>
              <a:t>/</a:t>
            </a:r>
            <a:r>
              <a:rPr lang="zh-TW" altLang="en-US" dirty="0"/>
              <a:t>英文）</a:t>
            </a:r>
          </a:p>
        </p:txBody>
      </p:sp>
      <p:sp>
        <p:nvSpPr>
          <p:cNvPr id="10" name="內容版面配置區 5">
            <a:extLst>
              <a:ext uri="{FF2B5EF4-FFF2-40B4-BE49-F238E27FC236}">
                <a16:creationId xmlns="" xmlns:a16="http://schemas.microsoft.com/office/drawing/2014/main" id="{71F6F0AD-AF54-45A4-A095-27F39198879C}"/>
              </a:ext>
            </a:extLst>
          </p:cNvPr>
          <p:cNvSpPr txBox="1">
            <a:spLocks/>
          </p:cNvSpPr>
          <p:nvPr/>
        </p:nvSpPr>
        <p:spPr>
          <a:xfrm>
            <a:off x="1259632" y="4509120"/>
            <a:ext cx="5329237" cy="16351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kumimoji="0" lang="zh-TW" altLang="en-US" kern="100" smtClean="0">
                <a:latin typeface="+mj-ea"/>
                <a:ea typeface="+mj-ea"/>
                <a:cs typeface="Times New Roman"/>
              </a:rPr>
              <a:t>申請機構</a:t>
            </a:r>
            <a:r>
              <a:rPr kumimoji="0" lang="en-US" altLang="zh-TW" kern="100" smtClean="0">
                <a:latin typeface="+mj-ea"/>
                <a:ea typeface="+mj-ea"/>
                <a:cs typeface="Times New Roman"/>
              </a:rPr>
              <a:t>/</a:t>
            </a:r>
            <a:r>
              <a:rPr kumimoji="0" lang="zh-TW" altLang="en-US" kern="100" smtClean="0">
                <a:latin typeface="+mj-ea"/>
                <a:ea typeface="+mj-ea"/>
                <a:cs typeface="Times New Roman"/>
              </a:rPr>
              <a:t>系所：</a:t>
            </a:r>
          </a:p>
          <a:p>
            <a:pPr marL="0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kumimoji="0" lang="zh-TW" altLang="en-US" kern="100" smtClean="0">
                <a:latin typeface="+mj-ea"/>
                <a:ea typeface="+mj-ea"/>
                <a:cs typeface="Times New Roman"/>
              </a:rPr>
              <a:t>報告者</a:t>
            </a:r>
            <a:r>
              <a:rPr kumimoji="0" lang="en-US" altLang="zh-TW" kern="100" smtClean="0">
                <a:latin typeface="+mj-ea"/>
                <a:ea typeface="+mj-ea"/>
                <a:cs typeface="Times New Roman"/>
              </a:rPr>
              <a:t>:</a:t>
            </a:r>
          </a:p>
          <a:p>
            <a:pPr marL="0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kumimoji="0" lang="zh-TW" altLang="en-US" kern="100" smtClean="0">
                <a:latin typeface="+mj-ea"/>
                <a:ea typeface="+mj-ea"/>
                <a:cs typeface="Times New Roman"/>
              </a:rPr>
              <a:t>報告日期</a:t>
            </a:r>
            <a:r>
              <a:rPr kumimoji="0" lang="en-US" altLang="zh-TW" kern="100" smtClean="0">
                <a:latin typeface="+mj-ea"/>
                <a:ea typeface="+mj-ea"/>
                <a:cs typeface="Times New Roman"/>
              </a:rPr>
              <a:t>:</a:t>
            </a:r>
            <a:endParaRPr kumimoji="0" lang="en-US" altLang="zh-TW" kern="100" dirty="0">
              <a:latin typeface="+mj-ea"/>
              <a:ea typeface="+mj-ea"/>
              <a:cs typeface="Times New Roman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="" xmlns:a16="http://schemas.microsoft.com/office/drawing/2014/main" id="{B5A42BBB-4A0B-4DE4-90C8-97743FD1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043168"/>
            <a:ext cx="8208912" cy="1688200"/>
          </a:xfrm>
        </p:spPr>
        <p:txBody>
          <a:bodyPr>
            <a:normAutofit/>
          </a:bodyPr>
          <a:lstStyle/>
          <a:p>
            <a:r>
              <a:rPr lang="zh-TW" altLang="en-US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應用型研究</a:t>
            </a:r>
            <a:r>
              <a:rPr lang="zh-TW" altLang="en-US" sz="4400" dirty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育苗</a:t>
            </a:r>
            <a:r>
              <a:rPr lang="zh-TW" altLang="en-US" sz="440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專案</a:t>
            </a:r>
            <a:r>
              <a:rPr lang="zh-TW" altLang="en-US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計畫</a:t>
            </a:r>
            <a:r>
              <a:rPr lang="en-US" altLang="zh-TW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/>
            </a:r>
            <a:br>
              <a:rPr lang="en-US" altLang="zh-TW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</a:br>
            <a:r>
              <a:rPr lang="en-US" altLang="zh-TW" sz="4400" smtClean="0">
                <a:latin typeface="+mj-ea"/>
              </a:rPr>
              <a:t>(</a:t>
            </a:r>
            <a:r>
              <a:rPr lang="zh-TW" altLang="en-US" sz="4400" dirty="0" smtClean="0">
                <a:latin typeface="+mj-ea"/>
              </a:rPr>
              <a:t>複審</a:t>
            </a:r>
            <a:r>
              <a:rPr lang="en-US" altLang="zh-TW" sz="4400" dirty="0">
                <a:latin typeface="+mj-ea"/>
              </a:rPr>
              <a:t>)</a:t>
            </a:r>
            <a:endParaRPr lang="zh-TW" altLang="en-US" sz="4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6869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6F66B872-DD7E-406D-A50C-6B890F2D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計畫執行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CDF5E7F6-175A-4608-9C6A-67F423B77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經費需求與里程碑</a:t>
            </a:r>
            <a:r>
              <a:rPr lang="en-US" altLang="zh-TW" dirty="0"/>
              <a:t>(milestone):</a:t>
            </a:r>
          </a:p>
          <a:p>
            <a:pPr marL="0" indent="0">
              <a:buNone/>
            </a:pPr>
            <a:r>
              <a:rPr lang="zh-TW" altLang="en-US" dirty="0"/>
              <a:t>     </a:t>
            </a:r>
            <a:r>
              <a:rPr lang="en-US" altLang="zh-TW" dirty="0"/>
              <a:t>(</a:t>
            </a:r>
            <a:r>
              <a:rPr lang="zh-TW" altLang="en-US" dirty="0"/>
              <a:t>含每個分項工作之時程</a:t>
            </a:r>
            <a:r>
              <a:rPr lang="en-US" altLang="zh-TW" dirty="0"/>
              <a:t>,</a:t>
            </a:r>
            <a:r>
              <a:rPr lang="zh-TW" altLang="en-US" dirty="0"/>
              <a:t>經費與人力之</a:t>
            </a:r>
            <a:r>
              <a:rPr lang="en-US" altLang="zh-TW" dirty="0"/>
              <a:t>breakdown)</a:t>
            </a:r>
          </a:p>
          <a:p>
            <a:endParaRPr lang="en-US" altLang="zh-TW" dirty="0"/>
          </a:p>
          <a:p>
            <a:r>
              <a:rPr lang="en-US" altLang="zh-TW" dirty="0"/>
              <a:t>Go-No Go Criteria: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CC46366E-A621-437E-B691-CBB4AA85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71539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F4C40EA-72BE-4868-B47B-B3474AFBF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答覆初審之意見與疑問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82DC0742-5811-4052-BF0D-D8F1A6D31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E246ED77-D31B-402E-A504-47049C8C5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18445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="" xmlns:a16="http://schemas.microsoft.com/office/drawing/2014/main" id="{753D007B-C450-4771-B581-5AA8C5D43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FB5EA-1926-4E33-A6EA-5C72D265C653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  <p:sp>
        <p:nvSpPr>
          <p:cNvPr id="3" name="文字方塊 1">
            <a:extLst>
              <a:ext uri="{FF2B5EF4-FFF2-40B4-BE49-F238E27FC236}">
                <a16:creationId xmlns="" xmlns:a16="http://schemas.microsoft.com/office/drawing/2014/main" id="{2F073773-FED9-4C8C-9941-D424BCDE2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912" y="2564904"/>
            <a:ext cx="11079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itchFamily="34" charset="-120"/>
              </a:rPr>
              <a:t>附件</a:t>
            </a:r>
          </a:p>
        </p:txBody>
      </p:sp>
    </p:spTree>
    <p:extLst>
      <p:ext uri="{BB962C8B-B14F-4D97-AF65-F5344CB8AC3E}">
        <p14:creationId xmlns:p14="http://schemas.microsoft.com/office/powerpoint/2010/main" val="58090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="" xmlns:a16="http://schemas.microsoft.com/office/drawing/2014/main" id="{0D59B4FC-51AB-4E5E-8D56-BDB37819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案源背景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="" xmlns:a16="http://schemas.microsoft.com/office/drawing/2014/main" id="{6F76EBEC-497F-43EB-B249-99A77AEA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適應症與預期用途</a:t>
            </a:r>
            <a:r>
              <a:rPr lang="en-US" altLang="zh-TW" dirty="0"/>
              <a:t>(Indication &amp;Intended Use):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臨床未滿足需求</a:t>
            </a:r>
            <a:r>
              <a:rPr lang="en-US" altLang="zh-TW" dirty="0"/>
              <a:t>(Clinical Unmet Need):</a:t>
            </a:r>
          </a:p>
          <a:p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D6A74966-48E6-414A-8609-B5579A91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537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8DD08EEE-91D5-4C77-8252-90E785235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技術說明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096D88C2-BEB8-4B9F-8996-E84F1A3D8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技術創新性與獨特性</a:t>
            </a:r>
            <a:r>
              <a:rPr lang="en-US" altLang="zh-TW" dirty="0"/>
              <a:t>(innovation&amp; uniqueness):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擁有之核心技術</a:t>
            </a:r>
            <a:r>
              <a:rPr lang="en-US" altLang="zh-TW" dirty="0"/>
              <a:t>(core technology):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683346BB-8DA2-49F7-8E77-813B34B06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320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CC59824-DA60-4609-868D-C64D7AF1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市場機會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ABA0D1F3-3D91-48EE-8AF8-77B3A344F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ym typeface="Wingdings 2"/>
              </a:rPr>
              <a:t>市場分析</a:t>
            </a:r>
            <a:r>
              <a:rPr lang="en-US" altLang="zh-TW" dirty="0">
                <a:sym typeface="Wingdings 2"/>
              </a:rPr>
              <a:t>(serviceable obtainable market):</a:t>
            </a:r>
          </a:p>
          <a:p>
            <a:pPr marL="0" indent="0">
              <a:buClr>
                <a:schemeClr val="accent6">
                  <a:lumMod val="50000"/>
                </a:schemeClr>
              </a:buClr>
              <a:buNone/>
            </a:pPr>
            <a:r>
              <a:rPr lang="en-US" altLang="zh-TW" dirty="0">
                <a:sym typeface="Wingdings 2"/>
              </a:rPr>
              <a:t>        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endParaRPr lang="en-US" altLang="zh-TW" dirty="0">
              <a:sym typeface="Wingdings 2"/>
            </a:endParaRPr>
          </a:p>
          <a:p>
            <a:pPr marL="0" indent="0">
              <a:buClr>
                <a:schemeClr val="accent6">
                  <a:lumMod val="50000"/>
                </a:schemeClr>
              </a:buClr>
              <a:buNone/>
            </a:pP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  <a:sym typeface="Wingdings 2"/>
            </a:endParaRPr>
          </a:p>
          <a:p>
            <a:r>
              <a:rPr lang="zh-TW" altLang="en-US" dirty="0">
                <a:sym typeface="Wingdings 2"/>
              </a:rPr>
              <a:t>競品分析</a:t>
            </a:r>
            <a:r>
              <a:rPr lang="en-US" altLang="zh-TW" dirty="0">
                <a:sym typeface="Wingdings 2"/>
              </a:rPr>
              <a:t>(competitor analysis):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DD42D3EC-0C19-401C-AE9C-77F8E515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3470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AEECA73-4084-4B33-BBD8-D8CA5DB76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法規策略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2412EF7F-2955-4C38-BD18-4726A6E6F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實質對比產品</a:t>
            </a:r>
            <a:r>
              <a:rPr lang="en-US" altLang="zh-TW" dirty="0"/>
              <a:t>(predicated devices) :</a:t>
            </a:r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/>
              <a:t>法規途徑</a:t>
            </a:r>
            <a:r>
              <a:rPr lang="en-US" altLang="zh-TW" dirty="0"/>
              <a:t>(regulatory pathway)</a:t>
            </a:r>
            <a:r>
              <a:rPr lang="zh-TW" altLang="en-US" dirty="0"/>
              <a:t>與上市申請里程碑</a:t>
            </a:r>
            <a:r>
              <a:rPr lang="en-US" altLang="zh-TW" dirty="0"/>
              <a:t>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D466F98A-6316-4C24-A33F-332104BF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3229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4EA82D4-06AA-4585-8FA3-4B5433DD0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營運規劃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5648AB6C-2DB3-4C60-A357-8E4ABBC36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A1AD2C57-EB8E-4E31-B2F5-5319D68A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8539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D80DD7CC-1ADB-4C53-9B5B-ED1DDC53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商品化規劃與里程碑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0794EAA7-C9D6-426D-8FD3-FA4929DFE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TW" dirty="0"/>
              <a:t>(prototype design free&amp;</a:t>
            </a:r>
            <a:r>
              <a:rPr lang="zh-TW" altLang="en-US" dirty="0"/>
              <a:t>驗證</a:t>
            </a:r>
            <a:r>
              <a:rPr lang="en-US" altLang="zh-TW" dirty="0"/>
              <a:t>,pre-clinical,</a:t>
            </a:r>
            <a:r>
              <a:rPr lang="zh-TW" altLang="en-US" dirty="0"/>
              <a:t>上市申請</a:t>
            </a:r>
            <a:r>
              <a:rPr lang="en-US" altLang="zh-TW" dirty="0"/>
              <a:t>,</a:t>
            </a:r>
            <a:r>
              <a:rPr lang="zh-TW" altLang="en-US" dirty="0"/>
              <a:t>新創公司成立</a:t>
            </a:r>
            <a:r>
              <a:rPr lang="en-US" altLang="zh-TW" dirty="0"/>
              <a:t>,</a:t>
            </a:r>
            <a:r>
              <a:rPr lang="zh-TW" altLang="en-US" dirty="0"/>
              <a:t>募資</a:t>
            </a:r>
            <a:r>
              <a:rPr lang="en-US" altLang="zh-TW" dirty="0"/>
              <a:t>,</a:t>
            </a:r>
            <a:r>
              <a:rPr lang="zh-TW" altLang="en-US" dirty="0"/>
              <a:t>上市申請通過</a:t>
            </a:r>
            <a:r>
              <a:rPr lang="en-US" altLang="zh-TW" dirty="0"/>
              <a:t>,market launch</a:t>
            </a:r>
            <a:r>
              <a:rPr lang="zh-TW" altLang="en-US" dirty="0"/>
              <a:t>等</a:t>
            </a:r>
            <a:r>
              <a:rPr lang="en-US" altLang="zh-TW" dirty="0"/>
              <a:t>)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87AAA84A-92ED-4BC4-A282-DFCA2589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1333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803D7CE-C3A0-4541-BFC7-BDD16D74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財務預估</a:t>
            </a:r>
            <a:r>
              <a:rPr lang="en-US" altLang="zh-TW" dirty="0"/>
              <a:t>(</a:t>
            </a:r>
            <a:r>
              <a:rPr lang="zh-TW" altLang="en-US" dirty="0"/>
              <a:t>成立新創起</a:t>
            </a:r>
            <a:r>
              <a:rPr lang="en-US" altLang="zh-TW" dirty="0"/>
              <a:t>5</a:t>
            </a:r>
            <a:r>
              <a:rPr lang="zh-TW" altLang="en-US" dirty="0"/>
              <a:t>年內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97A5EAB5-12AD-4ACD-8E92-088CB0335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4D43429E-98F3-412F-90AF-69A5C263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21709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C0C3B8D-6E7E-492D-83C0-7F2F4883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團隊經驗與能量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CE4A245E-AFB7-4329-AD2D-FEE196B30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新創公司成員</a:t>
            </a:r>
            <a:r>
              <a:rPr lang="en-US" altLang="zh-TW" dirty="0"/>
              <a:t>:</a:t>
            </a:r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技術與營運策略夥伴</a:t>
            </a:r>
            <a:r>
              <a:rPr lang="en-US" altLang="zh-TW" dirty="0"/>
              <a:t>(strategic partners):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EA0352F0-56B5-4F0B-9CDA-B8ACDA92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00934869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自訂 2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7570</TotalTime>
  <Words>215</Words>
  <Application>Microsoft Office PowerPoint</Application>
  <PresentationFormat>如螢幕大小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2" baseType="lpstr">
      <vt:lpstr>Arial Unicode MS</vt:lpstr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回顧</vt:lpstr>
      <vt:lpstr>應用型研究育苗專案計畫 (複審)</vt:lpstr>
      <vt:lpstr>案源背景</vt:lpstr>
      <vt:lpstr>技術說明</vt:lpstr>
      <vt:lpstr>市場機會</vt:lpstr>
      <vt:lpstr>法規策略</vt:lpstr>
      <vt:lpstr>營運規劃</vt:lpstr>
      <vt:lpstr>商品化規劃與里程碑</vt:lpstr>
      <vt:lpstr>財務預估(成立新創起5年內)</vt:lpstr>
      <vt:lpstr>團隊經驗與能量</vt:lpstr>
      <vt:lpstr>計畫執行</vt:lpstr>
      <vt:lpstr>答覆初審之意見與疑問</vt:lpstr>
      <vt:lpstr>PowerPoint 簡報</vt:lpstr>
    </vt:vector>
  </TitlesOfParts>
  <Company>SkyUN.Org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04.醫材育苗計畫PI複審簡報</dc:title>
  <dc:creator>DCB19</dc:creator>
  <cp:keywords>複審:PI簡報</cp:keywords>
  <cp:lastModifiedBy>陳羿伶</cp:lastModifiedBy>
  <cp:revision>463</cp:revision>
  <dcterms:created xsi:type="dcterms:W3CDTF">2011-07-11T06:15:46Z</dcterms:created>
  <dcterms:modified xsi:type="dcterms:W3CDTF">2022-07-27T00:26:42Z</dcterms:modified>
</cp:coreProperties>
</file>